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4"/>
  </p:notesMasterIdLst>
  <p:sldIdLst>
    <p:sldId id="256" r:id="rId2"/>
    <p:sldId id="260" r:id="rId3"/>
    <p:sldId id="257" r:id="rId4"/>
    <p:sldId id="276" r:id="rId5"/>
    <p:sldId id="270" r:id="rId6"/>
    <p:sldId id="258" r:id="rId7"/>
    <p:sldId id="259" r:id="rId8"/>
    <p:sldId id="266" r:id="rId9"/>
    <p:sldId id="274" r:id="rId10"/>
    <p:sldId id="275" r:id="rId11"/>
    <p:sldId id="273"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19" autoAdjust="0"/>
  </p:normalViewPr>
  <p:slideViewPr>
    <p:cSldViewPr showGuides="1">
      <p:cViewPr>
        <p:scale>
          <a:sx n="62" d="100"/>
          <a:sy n="62" d="100"/>
        </p:scale>
        <p:origin x="-2100"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58BDE-9061-4FE0-9425-9E337EAC245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1097B3D-1F20-4FC0-AC03-93AF77130025}">
      <dgm:prSet/>
      <dgm:spPr/>
      <dgm:t>
        <a:bodyPr/>
        <a:lstStyle/>
        <a:p>
          <a:pPr rtl="0"/>
          <a:r>
            <a:rPr lang="en-US" b="1" smtClean="0"/>
            <a:t>Diaphragmatic breathing </a:t>
          </a:r>
          <a:endParaRPr lang="en-US"/>
        </a:p>
      </dgm:t>
    </dgm:pt>
    <dgm:pt modelId="{9976D0A7-8C25-41F2-9096-12E24986E238}" type="parTrans" cxnId="{B0F75449-6DE7-435F-A09A-9E72F2BD8EF8}">
      <dgm:prSet/>
      <dgm:spPr/>
      <dgm:t>
        <a:bodyPr/>
        <a:lstStyle/>
        <a:p>
          <a:endParaRPr lang="en-US"/>
        </a:p>
      </dgm:t>
    </dgm:pt>
    <dgm:pt modelId="{CDC3A63B-A997-41E8-A3D7-5B03E9997191}" type="sibTrans" cxnId="{B0F75449-6DE7-435F-A09A-9E72F2BD8EF8}">
      <dgm:prSet/>
      <dgm:spPr/>
      <dgm:t>
        <a:bodyPr/>
        <a:lstStyle/>
        <a:p>
          <a:endParaRPr lang="en-US"/>
        </a:p>
      </dgm:t>
    </dgm:pt>
    <dgm:pt modelId="{73417094-E210-4604-AD12-DC814C135957}">
      <dgm:prSet/>
      <dgm:spPr/>
      <dgm:t>
        <a:bodyPr/>
        <a:lstStyle/>
        <a:p>
          <a:pPr rtl="0"/>
          <a:r>
            <a:rPr lang="en-US" dirty="0" smtClean="0"/>
            <a:t>Focuses on breathing to help you relax</a:t>
          </a:r>
          <a:endParaRPr lang="en-US" dirty="0"/>
        </a:p>
      </dgm:t>
    </dgm:pt>
    <dgm:pt modelId="{90E8B577-B8FC-453F-BF04-A1B75F59FC70}" type="parTrans" cxnId="{0AF802E3-3EAB-4AB6-9701-187F5C048615}">
      <dgm:prSet/>
      <dgm:spPr/>
      <dgm:t>
        <a:bodyPr/>
        <a:lstStyle/>
        <a:p>
          <a:endParaRPr lang="en-US"/>
        </a:p>
      </dgm:t>
    </dgm:pt>
    <dgm:pt modelId="{545248D7-83BF-4366-AA70-CBB9D76DEE3C}" type="sibTrans" cxnId="{0AF802E3-3EAB-4AB6-9701-187F5C048615}">
      <dgm:prSet/>
      <dgm:spPr/>
      <dgm:t>
        <a:bodyPr/>
        <a:lstStyle/>
        <a:p>
          <a:endParaRPr lang="en-US"/>
        </a:p>
      </dgm:t>
    </dgm:pt>
    <dgm:pt modelId="{E4A8CAF8-49A1-453F-A1E9-A8EC5E7AFBA2}">
      <dgm:prSet/>
      <dgm:spPr/>
      <dgm:t>
        <a:bodyPr/>
        <a:lstStyle/>
        <a:p>
          <a:pPr rtl="0"/>
          <a:r>
            <a:rPr lang="en-US" dirty="0" smtClean="0"/>
            <a:t>One of the easiest and most effective relaxation skills</a:t>
          </a:r>
          <a:endParaRPr lang="en-US" dirty="0"/>
        </a:p>
      </dgm:t>
    </dgm:pt>
    <dgm:pt modelId="{8BF1B317-291C-40F1-BFC4-DFF286081E7E}" type="parTrans" cxnId="{4E403692-58CB-4C77-93AA-D815C26FF0FA}">
      <dgm:prSet/>
      <dgm:spPr/>
      <dgm:t>
        <a:bodyPr/>
        <a:lstStyle/>
        <a:p>
          <a:endParaRPr lang="en-US"/>
        </a:p>
      </dgm:t>
    </dgm:pt>
    <dgm:pt modelId="{2F930E5B-0F1B-4289-BB7E-67D4A80D7FD3}" type="sibTrans" cxnId="{4E403692-58CB-4C77-93AA-D815C26FF0FA}">
      <dgm:prSet/>
      <dgm:spPr/>
      <dgm:t>
        <a:bodyPr/>
        <a:lstStyle/>
        <a:p>
          <a:endParaRPr lang="en-US"/>
        </a:p>
      </dgm:t>
    </dgm:pt>
    <dgm:pt modelId="{D69B49DE-1844-4B9B-9318-5A598C9FA378}">
      <dgm:prSet/>
      <dgm:spPr/>
      <dgm:t>
        <a:bodyPr/>
        <a:lstStyle/>
        <a:p>
          <a:pPr rtl="0"/>
          <a:r>
            <a:rPr lang="en-US" dirty="0" smtClean="0"/>
            <a:t>Diaphragm activated so that more air can be inhaled; allows you to breathe more deeply </a:t>
          </a:r>
          <a:endParaRPr lang="en-US" dirty="0"/>
        </a:p>
      </dgm:t>
    </dgm:pt>
    <dgm:pt modelId="{C47CDD48-048F-4FF1-858F-47163002C6C0}" type="parTrans" cxnId="{DBE24F93-2982-40C7-8E1B-C8C73C69512D}">
      <dgm:prSet/>
      <dgm:spPr/>
      <dgm:t>
        <a:bodyPr/>
        <a:lstStyle/>
        <a:p>
          <a:endParaRPr lang="en-US"/>
        </a:p>
      </dgm:t>
    </dgm:pt>
    <dgm:pt modelId="{16872876-9FDA-4866-B20C-8BD546149AE6}" type="sibTrans" cxnId="{DBE24F93-2982-40C7-8E1B-C8C73C69512D}">
      <dgm:prSet/>
      <dgm:spPr/>
      <dgm:t>
        <a:bodyPr/>
        <a:lstStyle/>
        <a:p>
          <a:endParaRPr lang="en-US"/>
        </a:p>
      </dgm:t>
    </dgm:pt>
    <dgm:pt modelId="{6396B66C-01A6-4B37-8B2F-839261007CE0}">
      <dgm:prSet/>
      <dgm:spPr/>
      <dgm:t>
        <a:bodyPr/>
        <a:lstStyle/>
        <a:p>
          <a:pPr rtl="0"/>
          <a:r>
            <a:rPr lang="en-US" b="1" smtClean="0"/>
            <a:t>Mindfulness Meditation</a:t>
          </a:r>
          <a:endParaRPr lang="en-US"/>
        </a:p>
      </dgm:t>
    </dgm:pt>
    <dgm:pt modelId="{0C437E2B-CB48-41E9-BDF3-E2F9E0303222}" type="parTrans" cxnId="{D5313F95-1409-4D5A-9596-2B0E22235DC2}">
      <dgm:prSet/>
      <dgm:spPr/>
      <dgm:t>
        <a:bodyPr/>
        <a:lstStyle/>
        <a:p>
          <a:endParaRPr lang="en-US"/>
        </a:p>
      </dgm:t>
    </dgm:pt>
    <dgm:pt modelId="{6A5B83DF-030A-46CF-A3BF-507B202A665C}" type="sibTrans" cxnId="{D5313F95-1409-4D5A-9596-2B0E22235DC2}">
      <dgm:prSet/>
      <dgm:spPr/>
      <dgm:t>
        <a:bodyPr/>
        <a:lstStyle/>
        <a:p>
          <a:endParaRPr lang="en-US"/>
        </a:p>
      </dgm:t>
    </dgm:pt>
    <dgm:pt modelId="{7466EA9B-B9F7-4553-AE84-C001BDCB732F}">
      <dgm:prSet/>
      <dgm:spPr/>
      <dgm:t>
        <a:bodyPr/>
        <a:lstStyle/>
        <a:p>
          <a:pPr rtl="0"/>
          <a:r>
            <a:rPr lang="en-US" smtClean="0"/>
            <a:t>3 minute breathing space</a:t>
          </a:r>
          <a:endParaRPr lang="en-US"/>
        </a:p>
      </dgm:t>
    </dgm:pt>
    <dgm:pt modelId="{A2F2C050-89F4-4550-B11E-606A5CF4C3B6}" type="parTrans" cxnId="{6B8CF526-1A75-4A37-BFBB-92C393B44916}">
      <dgm:prSet/>
      <dgm:spPr/>
      <dgm:t>
        <a:bodyPr/>
        <a:lstStyle/>
        <a:p>
          <a:endParaRPr lang="en-US"/>
        </a:p>
      </dgm:t>
    </dgm:pt>
    <dgm:pt modelId="{A44AE47C-F139-417F-9105-676113D42D40}" type="sibTrans" cxnId="{6B8CF526-1A75-4A37-BFBB-92C393B44916}">
      <dgm:prSet/>
      <dgm:spPr/>
      <dgm:t>
        <a:bodyPr/>
        <a:lstStyle/>
        <a:p>
          <a:endParaRPr lang="en-US"/>
        </a:p>
      </dgm:t>
    </dgm:pt>
    <dgm:pt modelId="{F17396B6-9E23-4E2A-9CE9-9E97DD95AE39}">
      <dgm:prSet/>
      <dgm:spPr/>
      <dgm:t>
        <a:bodyPr/>
        <a:lstStyle/>
        <a:p>
          <a:pPr rtl="0"/>
          <a:r>
            <a:rPr lang="en-US" smtClean="0"/>
            <a:t>Body Scan</a:t>
          </a:r>
          <a:endParaRPr lang="en-US"/>
        </a:p>
      </dgm:t>
    </dgm:pt>
    <dgm:pt modelId="{802E832A-C13E-44CE-93E9-EFF269D430C0}" type="parTrans" cxnId="{62989803-32C5-4124-84C8-FA75B11E36AA}">
      <dgm:prSet/>
      <dgm:spPr/>
      <dgm:t>
        <a:bodyPr/>
        <a:lstStyle/>
        <a:p>
          <a:endParaRPr lang="en-US"/>
        </a:p>
      </dgm:t>
    </dgm:pt>
    <dgm:pt modelId="{8B531CF4-F4D4-4A0C-8621-A7978D2C7D2F}" type="sibTrans" cxnId="{62989803-32C5-4124-84C8-FA75B11E36AA}">
      <dgm:prSet/>
      <dgm:spPr/>
      <dgm:t>
        <a:bodyPr/>
        <a:lstStyle/>
        <a:p>
          <a:endParaRPr lang="en-US"/>
        </a:p>
      </dgm:t>
    </dgm:pt>
    <dgm:pt modelId="{79CE2EEF-971C-441D-87AB-76AA6B06F15F}">
      <dgm:prSet/>
      <dgm:spPr/>
      <dgm:t>
        <a:bodyPr/>
        <a:lstStyle/>
        <a:p>
          <a:pPr rtl="0"/>
          <a:r>
            <a:rPr lang="en-US" smtClean="0"/>
            <a:t>Mindfulness of breath, body, thoughts</a:t>
          </a:r>
          <a:endParaRPr lang="en-US"/>
        </a:p>
      </dgm:t>
    </dgm:pt>
    <dgm:pt modelId="{D8C959C6-319A-4944-833B-F8D3214E589C}" type="parTrans" cxnId="{737E01BD-56F3-4EA3-B8BF-47A92A81E4D6}">
      <dgm:prSet/>
      <dgm:spPr/>
      <dgm:t>
        <a:bodyPr/>
        <a:lstStyle/>
        <a:p>
          <a:endParaRPr lang="en-US"/>
        </a:p>
      </dgm:t>
    </dgm:pt>
    <dgm:pt modelId="{31487464-555E-4A95-8C6E-13DCE0FA3641}" type="sibTrans" cxnId="{737E01BD-56F3-4EA3-B8BF-47A92A81E4D6}">
      <dgm:prSet/>
      <dgm:spPr/>
      <dgm:t>
        <a:bodyPr/>
        <a:lstStyle/>
        <a:p>
          <a:endParaRPr lang="en-US"/>
        </a:p>
      </dgm:t>
    </dgm:pt>
    <dgm:pt modelId="{A33E5B45-478E-47DF-9B24-E41BAE34BB4F}">
      <dgm:prSet/>
      <dgm:spPr/>
      <dgm:t>
        <a:bodyPr/>
        <a:lstStyle/>
        <a:p>
          <a:pPr rtl="0"/>
          <a:r>
            <a:rPr lang="en-US" b="1" smtClean="0"/>
            <a:t>Progressive Muscle Relaxation</a:t>
          </a:r>
          <a:endParaRPr lang="en-US"/>
        </a:p>
      </dgm:t>
    </dgm:pt>
    <dgm:pt modelId="{22CD089B-F452-4ADF-9EAA-E6F1371050B9}" type="parTrans" cxnId="{E6D10DAF-77DF-4224-9F1D-43DE337DEB7F}">
      <dgm:prSet/>
      <dgm:spPr/>
      <dgm:t>
        <a:bodyPr/>
        <a:lstStyle/>
        <a:p>
          <a:endParaRPr lang="en-US"/>
        </a:p>
      </dgm:t>
    </dgm:pt>
    <dgm:pt modelId="{087AE81C-9DFC-4F42-89FC-BFBB9A327702}" type="sibTrans" cxnId="{E6D10DAF-77DF-4224-9F1D-43DE337DEB7F}">
      <dgm:prSet/>
      <dgm:spPr/>
      <dgm:t>
        <a:bodyPr/>
        <a:lstStyle/>
        <a:p>
          <a:endParaRPr lang="en-US"/>
        </a:p>
      </dgm:t>
    </dgm:pt>
    <dgm:pt modelId="{DB7E4CEA-7D83-415D-8E5B-5710F9DE751B}">
      <dgm:prSet/>
      <dgm:spPr/>
      <dgm:t>
        <a:bodyPr/>
        <a:lstStyle/>
        <a:p>
          <a:pPr rtl="0"/>
          <a:r>
            <a:rPr lang="en-US" smtClean="0"/>
            <a:t>Helps you to learn to pay close attention to  feelings of tension &amp; relaxation in your body</a:t>
          </a:r>
          <a:endParaRPr lang="en-US"/>
        </a:p>
      </dgm:t>
    </dgm:pt>
    <dgm:pt modelId="{91D80FEC-FE37-45F4-B9BB-A01837787A03}" type="parTrans" cxnId="{8D1CE8CD-6D65-4173-A6D1-B0092ACA52AD}">
      <dgm:prSet/>
      <dgm:spPr/>
      <dgm:t>
        <a:bodyPr/>
        <a:lstStyle/>
        <a:p>
          <a:endParaRPr lang="en-US"/>
        </a:p>
      </dgm:t>
    </dgm:pt>
    <dgm:pt modelId="{78EF1836-2D9F-4E96-A7F6-384B1D6E945B}" type="sibTrans" cxnId="{8D1CE8CD-6D65-4173-A6D1-B0092ACA52AD}">
      <dgm:prSet/>
      <dgm:spPr/>
      <dgm:t>
        <a:bodyPr/>
        <a:lstStyle/>
        <a:p>
          <a:endParaRPr lang="en-US"/>
        </a:p>
      </dgm:t>
    </dgm:pt>
    <dgm:pt modelId="{AB5595A3-7E9B-450A-B655-C52A8BE7C06C}">
      <dgm:prSet/>
      <dgm:spPr/>
      <dgm:t>
        <a:bodyPr/>
        <a:lstStyle/>
        <a:p>
          <a:pPr rtl="0"/>
          <a:r>
            <a:rPr lang="en-US" smtClean="0"/>
            <a:t>Learn to tense and release various muscle groups throughout the body</a:t>
          </a:r>
          <a:endParaRPr lang="en-US"/>
        </a:p>
      </dgm:t>
    </dgm:pt>
    <dgm:pt modelId="{82AF69F8-35BC-4167-9365-36DCD25A88D1}" type="parTrans" cxnId="{A7255348-B8D4-429D-9DE1-93893487AF6A}">
      <dgm:prSet/>
      <dgm:spPr/>
      <dgm:t>
        <a:bodyPr/>
        <a:lstStyle/>
        <a:p>
          <a:endParaRPr lang="en-US"/>
        </a:p>
      </dgm:t>
    </dgm:pt>
    <dgm:pt modelId="{52C2D6B6-9DD5-4C1F-8BFC-F57D15F236C8}" type="sibTrans" cxnId="{A7255348-B8D4-429D-9DE1-93893487AF6A}">
      <dgm:prSet/>
      <dgm:spPr/>
      <dgm:t>
        <a:bodyPr/>
        <a:lstStyle/>
        <a:p>
          <a:endParaRPr lang="en-US"/>
        </a:p>
      </dgm:t>
    </dgm:pt>
    <dgm:pt modelId="{568D0132-A18C-469F-9E61-281F9DC734D5}">
      <dgm:prSet/>
      <dgm:spPr/>
      <dgm:t>
        <a:bodyPr/>
        <a:lstStyle/>
        <a:p>
          <a:pPr rtl="0"/>
          <a:r>
            <a:rPr lang="en-US" smtClean="0"/>
            <a:t>Important to tense muscles first in order to ultimately produce relaxation</a:t>
          </a:r>
          <a:endParaRPr lang="en-US"/>
        </a:p>
      </dgm:t>
    </dgm:pt>
    <dgm:pt modelId="{702E8ADD-F5FC-4F88-BEA4-7BC08922192F}" type="parTrans" cxnId="{4AC041CD-C5F1-4C6C-8D86-D4816FCDA1DD}">
      <dgm:prSet/>
      <dgm:spPr/>
      <dgm:t>
        <a:bodyPr/>
        <a:lstStyle/>
        <a:p>
          <a:endParaRPr lang="en-US"/>
        </a:p>
      </dgm:t>
    </dgm:pt>
    <dgm:pt modelId="{76D1F321-A896-4D96-9CB8-2C05A0189A09}" type="sibTrans" cxnId="{4AC041CD-C5F1-4C6C-8D86-D4816FCDA1DD}">
      <dgm:prSet/>
      <dgm:spPr/>
      <dgm:t>
        <a:bodyPr/>
        <a:lstStyle/>
        <a:p>
          <a:endParaRPr lang="en-US"/>
        </a:p>
      </dgm:t>
    </dgm:pt>
    <dgm:pt modelId="{D21B7C30-0BC2-4E99-87EA-3C1BE5FE5D12}">
      <dgm:prSet/>
      <dgm:spPr/>
      <dgm:t>
        <a:bodyPr/>
        <a:lstStyle/>
        <a:p>
          <a:pPr rtl="0"/>
          <a:r>
            <a:rPr lang="en-US" b="1" smtClean="0"/>
            <a:t>Guided Imagery</a:t>
          </a:r>
          <a:endParaRPr lang="en-US"/>
        </a:p>
      </dgm:t>
    </dgm:pt>
    <dgm:pt modelId="{216D9C20-AC17-4D85-AE02-19C019BF53C4}" type="parTrans" cxnId="{1C160B1E-32AF-4608-9061-CB24E6FEB3C6}">
      <dgm:prSet/>
      <dgm:spPr/>
      <dgm:t>
        <a:bodyPr/>
        <a:lstStyle/>
        <a:p>
          <a:endParaRPr lang="en-US"/>
        </a:p>
      </dgm:t>
    </dgm:pt>
    <dgm:pt modelId="{26709EE1-7103-4C06-A21F-07EB5E12A3CD}" type="sibTrans" cxnId="{1C160B1E-32AF-4608-9061-CB24E6FEB3C6}">
      <dgm:prSet/>
      <dgm:spPr/>
      <dgm:t>
        <a:bodyPr/>
        <a:lstStyle/>
        <a:p>
          <a:endParaRPr lang="en-US"/>
        </a:p>
      </dgm:t>
    </dgm:pt>
    <dgm:pt modelId="{2D9C0293-0233-4679-A382-D65ABE5E5F0A}">
      <dgm:prSet/>
      <dgm:spPr/>
      <dgm:t>
        <a:bodyPr/>
        <a:lstStyle/>
        <a:p>
          <a:pPr rtl="0"/>
          <a:r>
            <a:rPr lang="en-US" smtClean="0"/>
            <a:t>Allows you to take yourself out of your current situation  &amp; explore a relaxing situation in your mind, experiencing this setting fully with all your senses</a:t>
          </a:r>
          <a:endParaRPr lang="en-US"/>
        </a:p>
      </dgm:t>
    </dgm:pt>
    <dgm:pt modelId="{26769EF4-11ED-4180-9E9C-02482F216EC5}" type="parTrans" cxnId="{8C3FC9B5-4A18-4B1C-B0A0-A9EFBE78A8B1}">
      <dgm:prSet/>
      <dgm:spPr/>
      <dgm:t>
        <a:bodyPr/>
        <a:lstStyle/>
        <a:p>
          <a:endParaRPr lang="en-US"/>
        </a:p>
      </dgm:t>
    </dgm:pt>
    <dgm:pt modelId="{16A8E6A6-B0EF-4FA4-A488-2B5D3C9195E2}" type="sibTrans" cxnId="{8C3FC9B5-4A18-4B1C-B0A0-A9EFBE78A8B1}">
      <dgm:prSet/>
      <dgm:spPr/>
      <dgm:t>
        <a:bodyPr/>
        <a:lstStyle/>
        <a:p>
          <a:endParaRPr lang="en-US"/>
        </a:p>
      </dgm:t>
    </dgm:pt>
    <dgm:pt modelId="{696FF701-22FA-4162-9B20-270B1FB1A384}" type="pres">
      <dgm:prSet presAssocID="{F6058BDE-9061-4FE0-9425-9E337EAC245A}" presName="diagram" presStyleCnt="0">
        <dgm:presLayoutVars>
          <dgm:dir/>
          <dgm:resizeHandles val="exact"/>
        </dgm:presLayoutVars>
      </dgm:prSet>
      <dgm:spPr/>
    </dgm:pt>
    <dgm:pt modelId="{E0653621-EE98-455D-9695-FAA398BC3477}" type="pres">
      <dgm:prSet presAssocID="{31097B3D-1F20-4FC0-AC03-93AF77130025}" presName="node" presStyleLbl="node1" presStyleIdx="0" presStyleCnt="4">
        <dgm:presLayoutVars>
          <dgm:bulletEnabled val="1"/>
        </dgm:presLayoutVars>
      </dgm:prSet>
      <dgm:spPr/>
    </dgm:pt>
    <dgm:pt modelId="{CE7BEADE-BE55-4BF8-9EEA-77186BF7D606}" type="pres">
      <dgm:prSet presAssocID="{CDC3A63B-A997-41E8-A3D7-5B03E9997191}" presName="sibTrans" presStyleCnt="0"/>
      <dgm:spPr/>
    </dgm:pt>
    <dgm:pt modelId="{FDBACB05-7F8E-42D2-8028-3EA57AD285FE}" type="pres">
      <dgm:prSet presAssocID="{6396B66C-01A6-4B37-8B2F-839261007CE0}" presName="node" presStyleLbl="node1" presStyleIdx="1" presStyleCnt="4">
        <dgm:presLayoutVars>
          <dgm:bulletEnabled val="1"/>
        </dgm:presLayoutVars>
      </dgm:prSet>
      <dgm:spPr/>
    </dgm:pt>
    <dgm:pt modelId="{D77C89C4-5DD4-4972-A1AD-0129777F948E}" type="pres">
      <dgm:prSet presAssocID="{6A5B83DF-030A-46CF-A3BF-507B202A665C}" presName="sibTrans" presStyleCnt="0"/>
      <dgm:spPr/>
    </dgm:pt>
    <dgm:pt modelId="{9BEFC9C4-02DC-4D50-BB44-D0624DABB2FD}" type="pres">
      <dgm:prSet presAssocID="{A33E5B45-478E-47DF-9B24-E41BAE34BB4F}" presName="node" presStyleLbl="node1" presStyleIdx="2" presStyleCnt="4">
        <dgm:presLayoutVars>
          <dgm:bulletEnabled val="1"/>
        </dgm:presLayoutVars>
      </dgm:prSet>
      <dgm:spPr/>
    </dgm:pt>
    <dgm:pt modelId="{860C5E14-2C8F-45DD-8EE9-3AC5E61629DC}" type="pres">
      <dgm:prSet presAssocID="{087AE81C-9DFC-4F42-89FC-BFBB9A327702}" presName="sibTrans" presStyleCnt="0"/>
      <dgm:spPr/>
    </dgm:pt>
    <dgm:pt modelId="{EFE0D1DD-AC3F-4C08-884C-A2B183AF6B40}" type="pres">
      <dgm:prSet presAssocID="{D21B7C30-0BC2-4E99-87EA-3C1BE5FE5D12}" presName="node" presStyleLbl="node1" presStyleIdx="3" presStyleCnt="4">
        <dgm:presLayoutVars>
          <dgm:bulletEnabled val="1"/>
        </dgm:presLayoutVars>
      </dgm:prSet>
      <dgm:spPr/>
    </dgm:pt>
  </dgm:ptLst>
  <dgm:cxnLst>
    <dgm:cxn modelId="{DBE24F93-2982-40C7-8E1B-C8C73C69512D}" srcId="{31097B3D-1F20-4FC0-AC03-93AF77130025}" destId="{D69B49DE-1844-4B9B-9318-5A598C9FA378}" srcOrd="2" destOrd="0" parTransId="{C47CDD48-048F-4FF1-858F-47163002C6C0}" sibTransId="{16872876-9FDA-4866-B20C-8BD546149AE6}"/>
    <dgm:cxn modelId="{1C160B1E-32AF-4608-9061-CB24E6FEB3C6}" srcId="{F6058BDE-9061-4FE0-9425-9E337EAC245A}" destId="{D21B7C30-0BC2-4E99-87EA-3C1BE5FE5D12}" srcOrd="3" destOrd="0" parTransId="{216D9C20-AC17-4D85-AE02-19C019BF53C4}" sibTransId="{26709EE1-7103-4C06-A21F-07EB5E12A3CD}"/>
    <dgm:cxn modelId="{B0F75449-6DE7-435F-A09A-9E72F2BD8EF8}" srcId="{F6058BDE-9061-4FE0-9425-9E337EAC245A}" destId="{31097B3D-1F20-4FC0-AC03-93AF77130025}" srcOrd="0" destOrd="0" parTransId="{9976D0A7-8C25-41F2-9096-12E24986E238}" sibTransId="{CDC3A63B-A997-41E8-A3D7-5B03E9997191}"/>
    <dgm:cxn modelId="{E6D10DAF-77DF-4224-9F1D-43DE337DEB7F}" srcId="{F6058BDE-9061-4FE0-9425-9E337EAC245A}" destId="{A33E5B45-478E-47DF-9B24-E41BAE34BB4F}" srcOrd="2" destOrd="0" parTransId="{22CD089B-F452-4ADF-9EAA-E6F1371050B9}" sibTransId="{087AE81C-9DFC-4F42-89FC-BFBB9A327702}"/>
    <dgm:cxn modelId="{CE4EB342-CE24-43D4-A27D-739AD8873BF0}" type="presOf" srcId="{DB7E4CEA-7D83-415D-8E5B-5710F9DE751B}" destId="{9BEFC9C4-02DC-4D50-BB44-D0624DABB2FD}" srcOrd="0" destOrd="1" presId="urn:microsoft.com/office/officeart/2005/8/layout/default"/>
    <dgm:cxn modelId="{70B8529F-A677-46B8-A6F1-01F068A5CAD4}" type="presOf" srcId="{6396B66C-01A6-4B37-8B2F-839261007CE0}" destId="{FDBACB05-7F8E-42D2-8028-3EA57AD285FE}" srcOrd="0" destOrd="0" presId="urn:microsoft.com/office/officeart/2005/8/layout/default"/>
    <dgm:cxn modelId="{A7255348-B8D4-429D-9DE1-93893487AF6A}" srcId="{A33E5B45-478E-47DF-9B24-E41BAE34BB4F}" destId="{AB5595A3-7E9B-450A-B655-C52A8BE7C06C}" srcOrd="1" destOrd="0" parTransId="{82AF69F8-35BC-4167-9365-36DCD25A88D1}" sibTransId="{52C2D6B6-9DD5-4C1F-8BFC-F57D15F236C8}"/>
    <dgm:cxn modelId="{95A4DDD4-32C6-4BAB-A891-C2EC6E355565}" type="presOf" srcId="{F6058BDE-9061-4FE0-9425-9E337EAC245A}" destId="{696FF701-22FA-4162-9B20-270B1FB1A384}" srcOrd="0" destOrd="0" presId="urn:microsoft.com/office/officeart/2005/8/layout/default"/>
    <dgm:cxn modelId="{90E78B2D-97C9-4355-85CD-18A9D5BCDF2F}" type="presOf" srcId="{A33E5B45-478E-47DF-9B24-E41BAE34BB4F}" destId="{9BEFC9C4-02DC-4D50-BB44-D0624DABB2FD}" srcOrd="0" destOrd="0" presId="urn:microsoft.com/office/officeart/2005/8/layout/default"/>
    <dgm:cxn modelId="{4E403692-58CB-4C77-93AA-D815C26FF0FA}" srcId="{31097B3D-1F20-4FC0-AC03-93AF77130025}" destId="{E4A8CAF8-49A1-453F-A1E9-A8EC5E7AFBA2}" srcOrd="1" destOrd="0" parTransId="{8BF1B317-291C-40F1-BFC4-DFF286081E7E}" sibTransId="{2F930E5B-0F1B-4289-BB7E-67D4A80D7FD3}"/>
    <dgm:cxn modelId="{2594E127-80D2-4A53-B9A3-3480DF33C7DB}" type="presOf" srcId="{7466EA9B-B9F7-4553-AE84-C001BDCB732F}" destId="{FDBACB05-7F8E-42D2-8028-3EA57AD285FE}" srcOrd="0" destOrd="1" presId="urn:microsoft.com/office/officeart/2005/8/layout/default"/>
    <dgm:cxn modelId="{8D1CE8CD-6D65-4173-A6D1-B0092ACA52AD}" srcId="{A33E5B45-478E-47DF-9B24-E41BAE34BB4F}" destId="{DB7E4CEA-7D83-415D-8E5B-5710F9DE751B}" srcOrd="0" destOrd="0" parTransId="{91D80FEC-FE37-45F4-B9BB-A01837787A03}" sibTransId="{78EF1836-2D9F-4E96-A7F6-384B1D6E945B}"/>
    <dgm:cxn modelId="{0AF802E3-3EAB-4AB6-9701-187F5C048615}" srcId="{31097B3D-1F20-4FC0-AC03-93AF77130025}" destId="{73417094-E210-4604-AD12-DC814C135957}" srcOrd="0" destOrd="0" parTransId="{90E8B577-B8FC-453F-BF04-A1B75F59FC70}" sibTransId="{545248D7-83BF-4366-AA70-CBB9D76DEE3C}"/>
    <dgm:cxn modelId="{14FC8FE6-3436-48BE-866D-5E50A89BBC56}" type="presOf" srcId="{79CE2EEF-971C-441D-87AB-76AA6B06F15F}" destId="{FDBACB05-7F8E-42D2-8028-3EA57AD285FE}" srcOrd="0" destOrd="3" presId="urn:microsoft.com/office/officeart/2005/8/layout/default"/>
    <dgm:cxn modelId="{D5313F95-1409-4D5A-9596-2B0E22235DC2}" srcId="{F6058BDE-9061-4FE0-9425-9E337EAC245A}" destId="{6396B66C-01A6-4B37-8B2F-839261007CE0}" srcOrd="1" destOrd="0" parTransId="{0C437E2B-CB48-41E9-BDF3-E2F9E0303222}" sibTransId="{6A5B83DF-030A-46CF-A3BF-507B202A665C}"/>
    <dgm:cxn modelId="{50FD3814-CD47-4032-82E6-7796722D9D0D}" type="presOf" srcId="{E4A8CAF8-49A1-453F-A1E9-A8EC5E7AFBA2}" destId="{E0653621-EE98-455D-9695-FAA398BC3477}" srcOrd="0" destOrd="2" presId="urn:microsoft.com/office/officeart/2005/8/layout/default"/>
    <dgm:cxn modelId="{89DCA5B6-E14B-4992-A146-72D47096F1DB}" type="presOf" srcId="{D69B49DE-1844-4B9B-9318-5A598C9FA378}" destId="{E0653621-EE98-455D-9695-FAA398BC3477}" srcOrd="0" destOrd="3" presId="urn:microsoft.com/office/officeart/2005/8/layout/default"/>
    <dgm:cxn modelId="{EF224DBE-F8A6-4CFD-8771-CBE7940FE7C4}" type="presOf" srcId="{D21B7C30-0BC2-4E99-87EA-3C1BE5FE5D12}" destId="{EFE0D1DD-AC3F-4C08-884C-A2B183AF6B40}" srcOrd="0" destOrd="0" presId="urn:microsoft.com/office/officeart/2005/8/layout/default"/>
    <dgm:cxn modelId="{7C8AD926-F7C5-45D3-BD9E-A48DA0109D65}" type="presOf" srcId="{31097B3D-1F20-4FC0-AC03-93AF77130025}" destId="{E0653621-EE98-455D-9695-FAA398BC3477}" srcOrd="0" destOrd="0" presId="urn:microsoft.com/office/officeart/2005/8/layout/default"/>
    <dgm:cxn modelId="{FE694537-CBBE-4443-8824-02CE6A33DF48}" type="presOf" srcId="{2D9C0293-0233-4679-A382-D65ABE5E5F0A}" destId="{EFE0D1DD-AC3F-4C08-884C-A2B183AF6B40}" srcOrd="0" destOrd="1" presId="urn:microsoft.com/office/officeart/2005/8/layout/default"/>
    <dgm:cxn modelId="{6B8CF526-1A75-4A37-BFBB-92C393B44916}" srcId="{6396B66C-01A6-4B37-8B2F-839261007CE0}" destId="{7466EA9B-B9F7-4553-AE84-C001BDCB732F}" srcOrd="0" destOrd="0" parTransId="{A2F2C050-89F4-4550-B11E-606A5CF4C3B6}" sibTransId="{A44AE47C-F139-417F-9105-676113D42D40}"/>
    <dgm:cxn modelId="{737E01BD-56F3-4EA3-B8BF-47A92A81E4D6}" srcId="{6396B66C-01A6-4B37-8B2F-839261007CE0}" destId="{79CE2EEF-971C-441D-87AB-76AA6B06F15F}" srcOrd="2" destOrd="0" parTransId="{D8C959C6-319A-4944-833B-F8D3214E589C}" sibTransId="{31487464-555E-4A95-8C6E-13DCE0FA3641}"/>
    <dgm:cxn modelId="{8C3FC9B5-4A18-4B1C-B0A0-A9EFBE78A8B1}" srcId="{D21B7C30-0BC2-4E99-87EA-3C1BE5FE5D12}" destId="{2D9C0293-0233-4679-A382-D65ABE5E5F0A}" srcOrd="0" destOrd="0" parTransId="{26769EF4-11ED-4180-9E9C-02482F216EC5}" sibTransId="{16A8E6A6-B0EF-4FA4-A488-2B5D3C9195E2}"/>
    <dgm:cxn modelId="{61E327C2-9A64-4181-9261-A7659147709C}" type="presOf" srcId="{73417094-E210-4604-AD12-DC814C135957}" destId="{E0653621-EE98-455D-9695-FAA398BC3477}" srcOrd="0" destOrd="1" presId="urn:microsoft.com/office/officeart/2005/8/layout/default"/>
    <dgm:cxn modelId="{60902351-B349-465D-8D9F-777C736309A0}" type="presOf" srcId="{AB5595A3-7E9B-450A-B655-C52A8BE7C06C}" destId="{9BEFC9C4-02DC-4D50-BB44-D0624DABB2FD}" srcOrd="0" destOrd="2" presId="urn:microsoft.com/office/officeart/2005/8/layout/default"/>
    <dgm:cxn modelId="{4AC041CD-C5F1-4C6C-8D86-D4816FCDA1DD}" srcId="{A33E5B45-478E-47DF-9B24-E41BAE34BB4F}" destId="{568D0132-A18C-469F-9E61-281F9DC734D5}" srcOrd="2" destOrd="0" parTransId="{702E8ADD-F5FC-4F88-BEA4-7BC08922192F}" sibTransId="{76D1F321-A896-4D96-9CB8-2C05A0189A09}"/>
    <dgm:cxn modelId="{833B8EBA-5BEB-4549-A057-CB54C02A8A54}" type="presOf" srcId="{568D0132-A18C-469F-9E61-281F9DC734D5}" destId="{9BEFC9C4-02DC-4D50-BB44-D0624DABB2FD}" srcOrd="0" destOrd="3" presId="urn:microsoft.com/office/officeart/2005/8/layout/default"/>
    <dgm:cxn modelId="{B53E6034-2C20-450B-91E6-DA16CCC5ADD1}" type="presOf" srcId="{F17396B6-9E23-4E2A-9CE9-9E97DD95AE39}" destId="{FDBACB05-7F8E-42D2-8028-3EA57AD285FE}" srcOrd="0" destOrd="2" presId="urn:microsoft.com/office/officeart/2005/8/layout/default"/>
    <dgm:cxn modelId="{62989803-32C5-4124-84C8-FA75B11E36AA}" srcId="{6396B66C-01A6-4B37-8B2F-839261007CE0}" destId="{F17396B6-9E23-4E2A-9CE9-9E97DD95AE39}" srcOrd="1" destOrd="0" parTransId="{802E832A-C13E-44CE-93E9-EFF269D430C0}" sibTransId="{8B531CF4-F4D4-4A0C-8621-A7978D2C7D2F}"/>
    <dgm:cxn modelId="{4E46AC9C-98E2-4675-B9CF-9A14D60D62C9}" type="presParOf" srcId="{696FF701-22FA-4162-9B20-270B1FB1A384}" destId="{E0653621-EE98-455D-9695-FAA398BC3477}" srcOrd="0" destOrd="0" presId="urn:microsoft.com/office/officeart/2005/8/layout/default"/>
    <dgm:cxn modelId="{B4DC8844-B1E4-48A7-A36A-49994B19309F}" type="presParOf" srcId="{696FF701-22FA-4162-9B20-270B1FB1A384}" destId="{CE7BEADE-BE55-4BF8-9EEA-77186BF7D606}" srcOrd="1" destOrd="0" presId="urn:microsoft.com/office/officeart/2005/8/layout/default"/>
    <dgm:cxn modelId="{5D8587E0-456E-4480-90DA-50A5D6A5AAE2}" type="presParOf" srcId="{696FF701-22FA-4162-9B20-270B1FB1A384}" destId="{FDBACB05-7F8E-42D2-8028-3EA57AD285FE}" srcOrd="2" destOrd="0" presId="urn:microsoft.com/office/officeart/2005/8/layout/default"/>
    <dgm:cxn modelId="{E6096B40-B1D2-4F57-8690-CF7D6AD3B7D4}" type="presParOf" srcId="{696FF701-22FA-4162-9B20-270B1FB1A384}" destId="{D77C89C4-5DD4-4972-A1AD-0129777F948E}" srcOrd="3" destOrd="0" presId="urn:microsoft.com/office/officeart/2005/8/layout/default"/>
    <dgm:cxn modelId="{5A124D1F-4144-4B3F-8492-4F87AA8134A2}" type="presParOf" srcId="{696FF701-22FA-4162-9B20-270B1FB1A384}" destId="{9BEFC9C4-02DC-4D50-BB44-D0624DABB2FD}" srcOrd="4" destOrd="0" presId="urn:microsoft.com/office/officeart/2005/8/layout/default"/>
    <dgm:cxn modelId="{BE33EC6C-2428-4D6B-8A63-12AE4CAED9F5}" type="presParOf" srcId="{696FF701-22FA-4162-9B20-270B1FB1A384}" destId="{860C5E14-2C8F-45DD-8EE9-3AC5E61629DC}" srcOrd="5" destOrd="0" presId="urn:microsoft.com/office/officeart/2005/8/layout/default"/>
    <dgm:cxn modelId="{AD8931A0-1854-43A0-93A5-E51593FE4529}" type="presParOf" srcId="{696FF701-22FA-4162-9B20-270B1FB1A384}" destId="{EFE0D1DD-AC3F-4C08-884C-A2B183AF6B4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53621-EE98-455D-9695-FAA398BC3477}">
      <dsp:nvSpPr>
        <dsp:cNvPr id="0" name=""/>
        <dsp:cNvSpPr/>
      </dsp:nvSpPr>
      <dsp:spPr>
        <a:xfrm>
          <a:off x="152898" y="875"/>
          <a:ext cx="3773239" cy="2263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1" kern="1200" smtClean="0"/>
            <a:t>Diaphragmatic breathing </a:t>
          </a:r>
          <a:endParaRPr lang="en-US" sz="2100" kern="1200"/>
        </a:p>
        <a:p>
          <a:pPr marL="171450" lvl="1" indent="-171450" algn="l" defTabSz="711200" rtl="0">
            <a:lnSpc>
              <a:spcPct val="90000"/>
            </a:lnSpc>
            <a:spcBef>
              <a:spcPct val="0"/>
            </a:spcBef>
            <a:spcAft>
              <a:spcPct val="15000"/>
            </a:spcAft>
            <a:buChar char="••"/>
          </a:pPr>
          <a:r>
            <a:rPr lang="en-US" sz="1600" kern="1200" dirty="0" smtClean="0"/>
            <a:t>Focuses on breathing to help you relax</a:t>
          </a:r>
          <a:endParaRPr lang="en-US" sz="1600" kern="1200" dirty="0"/>
        </a:p>
        <a:p>
          <a:pPr marL="171450" lvl="1" indent="-171450" algn="l" defTabSz="711200" rtl="0">
            <a:lnSpc>
              <a:spcPct val="90000"/>
            </a:lnSpc>
            <a:spcBef>
              <a:spcPct val="0"/>
            </a:spcBef>
            <a:spcAft>
              <a:spcPct val="15000"/>
            </a:spcAft>
            <a:buChar char="••"/>
          </a:pPr>
          <a:r>
            <a:rPr lang="en-US" sz="1600" kern="1200" dirty="0" smtClean="0"/>
            <a:t>One of the easiest and most effective relaxation skills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Diaphragm activated so that more air can be inhaled; allows you to breathe more deeply </a:t>
          </a:r>
          <a:endParaRPr lang="en-US" sz="1600" kern="1200" dirty="0"/>
        </a:p>
      </dsp:txBody>
      <dsp:txXfrm>
        <a:off x="152898" y="875"/>
        <a:ext cx="3773239" cy="2263943"/>
      </dsp:txXfrm>
    </dsp:sp>
    <dsp:sp modelId="{FDBACB05-7F8E-42D2-8028-3EA57AD285FE}">
      <dsp:nvSpPr>
        <dsp:cNvPr id="0" name=""/>
        <dsp:cNvSpPr/>
      </dsp:nvSpPr>
      <dsp:spPr>
        <a:xfrm>
          <a:off x="4303461" y="875"/>
          <a:ext cx="3773239" cy="2263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1" kern="1200" smtClean="0"/>
            <a:t>Mindfulness Meditation</a:t>
          </a:r>
          <a:endParaRPr lang="en-US" sz="2100" kern="1200"/>
        </a:p>
        <a:p>
          <a:pPr marL="171450" lvl="1" indent="-171450" algn="l" defTabSz="711200" rtl="0">
            <a:lnSpc>
              <a:spcPct val="90000"/>
            </a:lnSpc>
            <a:spcBef>
              <a:spcPct val="0"/>
            </a:spcBef>
            <a:spcAft>
              <a:spcPct val="15000"/>
            </a:spcAft>
            <a:buChar char="••"/>
          </a:pPr>
          <a:r>
            <a:rPr lang="en-US" sz="1600" kern="1200" smtClean="0"/>
            <a:t>3 minute breathing space</a:t>
          </a:r>
          <a:endParaRPr lang="en-US" sz="1600" kern="1200"/>
        </a:p>
        <a:p>
          <a:pPr marL="171450" lvl="1" indent="-171450" algn="l" defTabSz="711200" rtl="0">
            <a:lnSpc>
              <a:spcPct val="90000"/>
            </a:lnSpc>
            <a:spcBef>
              <a:spcPct val="0"/>
            </a:spcBef>
            <a:spcAft>
              <a:spcPct val="15000"/>
            </a:spcAft>
            <a:buChar char="••"/>
          </a:pPr>
          <a:r>
            <a:rPr lang="en-US" sz="1600" kern="1200" smtClean="0"/>
            <a:t>Body Scan</a:t>
          </a:r>
          <a:endParaRPr lang="en-US" sz="1600" kern="1200"/>
        </a:p>
        <a:p>
          <a:pPr marL="171450" lvl="1" indent="-171450" algn="l" defTabSz="711200" rtl="0">
            <a:lnSpc>
              <a:spcPct val="90000"/>
            </a:lnSpc>
            <a:spcBef>
              <a:spcPct val="0"/>
            </a:spcBef>
            <a:spcAft>
              <a:spcPct val="15000"/>
            </a:spcAft>
            <a:buChar char="••"/>
          </a:pPr>
          <a:r>
            <a:rPr lang="en-US" sz="1600" kern="1200" smtClean="0"/>
            <a:t>Mindfulness of breath, body, thoughts</a:t>
          </a:r>
          <a:endParaRPr lang="en-US" sz="1600" kern="1200"/>
        </a:p>
      </dsp:txBody>
      <dsp:txXfrm>
        <a:off x="4303461" y="875"/>
        <a:ext cx="3773239" cy="2263943"/>
      </dsp:txXfrm>
    </dsp:sp>
    <dsp:sp modelId="{9BEFC9C4-02DC-4D50-BB44-D0624DABB2FD}">
      <dsp:nvSpPr>
        <dsp:cNvPr id="0" name=""/>
        <dsp:cNvSpPr/>
      </dsp:nvSpPr>
      <dsp:spPr>
        <a:xfrm>
          <a:off x="152898" y="2642143"/>
          <a:ext cx="3773239" cy="2263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1" kern="1200" smtClean="0"/>
            <a:t>Progressive Muscle Relaxation</a:t>
          </a:r>
          <a:endParaRPr lang="en-US" sz="2100" kern="1200"/>
        </a:p>
        <a:p>
          <a:pPr marL="171450" lvl="1" indent="-171450" algn="l" defTabSz="711200" rtl="0">
            <a:lnSpc>
              <a:spcPct val="90000"/>
            </a:lnSpc>
            <a:spcBef>
              <a:spcPct val="0"/>
            </a:spcBef>
            <a:spcAft>
              <a:spcPct val="15000"/>
            </a:spcAft>
            <a:buChar char="••"/>
          </a:pPr>
          <a:r>
            <a:rPr lang="en-US" sz="1600" kern="1200" smtClean="0"/>
            <a:t>Helps you to learn to pay close attention to  feelings of tension &amp; relaxation in your body</a:t>
          </a:r>
          <a:endParaRPr lang="en-US" sz="1600" kern="1200"/>
        </a:p>
        <a:p>
          <a:pPr marL="171450" lvl="1" indent="-171450" algn="l" defTabSz="711200" rtl="0">
            <a:lnSpc>
              <a:spcPct val="90000"/>
            </a:lnSpc>
            <a:spcBef>
              <a:spcPct val="0"/>
            </a:spcBef>
            <a:spcAft>
              <a:spcPct val="15000"/>
            </a:spcAft>
            <a:buChar char="••"/>
          </a:pPr>
          <a:r>
            <a:rPr lang="en-US" sz="1600" kern="1200" smtClean="0"/>
            <a:t>Learn to tense and release various muscle groups throughout the body</a:t>
          </a:r>
          <a:endParaRPr lang="en-US" sz="1600" kern="1200"/>
        </a:p>
        <a:p>
          <a:pPr marL="171450" lvl="1" indent="-171450" algn="l" defTabSz="711200" rtl="0">
            <a:lnSpc>
              <a:spcPct val="90000"/>
            </a:lnSpc>
            <a:spcBef>
              <a:spcPct val="0"/>
            </a:spcBef>
            <a:spcAft>
              <a:spcPct val="15000"/>
            </a:spcAft>
            <a:buChar char="••"/>
          </a:pPr>
          <a:r>
            <a:rPr lang="en-US" sz="1600" kern="1200" smtClean="0"/>
            <a:t>Important to tense muscles first in order to ultimately produce relaxation</a:t>
          </a:r>
          <a:endParaRPr lang="en-US" sz="1600" kern="1200"/>
        </a:p>
      </dsp:txBody>
      <dsp:txXfrm>
        <a:off x="152898" y="2642143"/>
        <a:ext cx="3773239" cy="2263943"/>
      </dsp:txXfrm>
    </dsp:sp>
    <dsp:sp modelId="{EFE0D1DD-AC3F-4C08-884C-A2B183AF6B40}">
      <dsp:nvSpPr>
        <dsp:cNvPr id="0" name=""/>
        <dsp:cNvSpPr/>
      </dsp:nvSpPr>
      <dsp:spPr>
        <a:xfrm>
          <a:off x="4303461" y="2642143"/>
          <a:ext cx="3773239" cy="2263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1" kern="1200" smtClean="0"/>
            <a:t>Guided Imagery</a:t>
          </a:r>
          <a:endParaRPr lang="en-US" sz="2100" kern="1200"/>
        </a:p>
        <a:p>
          <a:pPr marL="171450" lvl="1" indent="-171450" algn="l" defTabSz="711200" rtl="0">
            <a:lnSpc>
              <a:spcPct val="90000"/>
            </a:lnSpc>
            <a:spcBef>
              <a:spcPct val="0"/>
            </a:spcBef>
            <a:spcAft>
              <a:spcPct val="15000"/>
            </a:spcAft>
            <a:buChar char="••"/>
          </a:pPr>
          <a:r>
            <a:rPr lang="en-US" sz="1600" kern="1200" smtClean="0"/>
            <a:t>Allows you to take yourself out of your current situation  &amp; explore a relaxing situation in your mind, experiencing this setting fully with all your senses</a:t>
          </a:r>
          <a:endParaRPr lang="en-US" sz="1600" kern="1200"/>
        </a:p>
      </dsp:txBody>
      <dsp:txXfrm>
        <a:off x="4303461" y="2642143"/>
        <a:ext cx="3773239" cy="22639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91B99-FAFE-46BC-ACA2-444CFDE80E6A}" type="datetimeFigureOut">
              <a:rPr lang="en-US" smtClean="0"/>
              <a:t>12/10/2019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11429-C324-40A4-A597-EE2DA8E26010}" type="slidenum">
              <a:rPr lang="en-US" smtClean="0"/>
              <a:t>‹#›</a:t>
            </a:fld>
            <a:endParaRPr lang="en-US"/>
          </a:p>
        </p:txBody>
      </p:sp>
    </p:spTree>
    <p:extLst>
      <p:ext uri="{BB962C8B-B14F-4D97-AF65-F5344CB8AC3E}">
        <p14:creationId xmlns:p14="http://schemas.microsoft.com/office/powerpoint/2010/main" val="215256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how</a:t>
            </a:r>
            <a:r>
              <a:rPr lang="en-US" baseline="0" dirty="0" smtClean="0"/>
              <a:t> the brain and body create the experience of pain. </a:t>
            </a:r>
            <a:r>
              <a:rPr lang="en-US" dirty="0" smtClean="0"/>
              <a:t>Feeling pain involves both your body and mind</a:t>
            </a:r>
          </a:p>
          <a:p>
            <a:r>
              <a:rPr lang="en-US" dirty="0" smtClean="0"/>
              <a:t>How much pain people feel can be affected by many things including what our brain is doing.</a:t>
            </a:r>
          </a:p>
          <a:p>
            <a:r>
              <a:rPr lang="en-US" baseline="0" dirty="0" smtClean="0"/>
              <a:t>The </a:t>
            </a:r>
            <a:r>
              <a:rPr lang="en-US" sz="1200" kern="1200" dirty="0" smtClean="0">
                <a:solidFill>
                  <a:schemeClr val="tx1"/>
                </a:solidFill>
                <a:effectLst/>
                <a:latin typeface="+mn-lt"/>
                <a:ea typeface="+mn-ea"/>
                <a:cs typeface="+mn-cs"/>
              </a:rPr>
              <a:t>idea </a:t>
            </a:r>
            <a:r>
              <a:rPr lang="en-US" sz="1200" kern="1200" dirty="0" smtClean="0">
                <a:solidFill>
                  <a:schemeClr val="tx1"/>
                </a:solidFill>
                <a:effectLst/>
                <a:latin typeface="+mn-lt"/>
                <a:ea typeface="+mn-ea"/>
                <a:cs typeface="+mn-cs"/>
              </a:rPr>
              <a:t>of pain as an onion – while you might not be able to change the actual pain problem, by relaxing/taking care of yourself you can stop the spread of pain through all the other layers and therefore be more comfortable.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when you experience pain, you might not have to suffer.</a:t>
            </a:r>
            <a:r>
              <a:rPr lang="en-US" baseline="0" dirty="0" smtClean="0"/>
              <a:t> </a:t>
            </a:r>
            <a:r>
              <a:rPr lang="en-US" sz="1200" kern="1200" dirty="0" smtClean="0">
                <a:solidFill>
                  <a:schemeClr val="tx1"/>
                </a:solidFill>
                <a:effectLst/>
                <a:latin typeface="+mn-lt"/>
                <a:ea typeface="+mn-ea"/>
                <a:cs typeface="+mn-cs"/>
              </a:rPr>
              <a:t>Pain </a:t>
            </a:r>
            <a:r>
              <a:rPr lang="en-US" sz="1200" kern="120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inevitable suffering is </a:t>
            </a:r>
            <a:r>
              <a:rPr lang="en-US" sz="1200" kern="1200" baseline="0" dirty="0" smtClean="0">
                <a:solidFill>
                  <a:schemeClr val="tx1"/>
                </a:solidFill>
                <a:effectLst/>
                <a:latin typeface="+mn-lt"/>
                <a:ea typeface="+mn-ea"/>
                <a:cs typeface="+mn-cs"/>
              </a:rPr>
              <a:t>optional</a:t>
            </a:r>
            <a:endParaRPr lang="en-US" baseline="0" dirty="0" smtClean="0"/>
          </a:p>
          <a:p>
            <a:endParaRPr lang="en-US" baseline="0" dirty="0" smtClean="0"/>
          </a:p>
          <a:p>
            <a:r>
              <a:rPr lang="en-US" baseline="0" dirty="0" smtClean="0"/>
              <a:t>Used to not think brain played an active role in influencing how much pain we feel. Give examples of an athlete who keeps playing after an injury and doesn’t notice pain or if you are absorbed in a meaningful activity, where pain somewhat fades into background. Research now show that the amount of pain we feel is influenced by both information that the brain receives from the body and by what the brain does with that information.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C0ED23-62EF-4096-9303-5A9284CE7A7B}" type="slidenum">
              <a:rPr lang="en-US" smtClean="0"/>
              <a:t>4</a:t>
            </a:fld>
            <a:endParaRPr lang="en-US"/>
          </a:p>
        </p:txBody>
      </p:sp>
    </p:spTree>
    <p:extLst>
      <p:ext uri="{BB962C8B-B14F-4D97-AF65-F5344CB8AC3E}">
        <p14:creationId xmlns:p14="http://schemas.microsoft.com/office/powerpoint/2010/main" val="321094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experience of pain involves 3 parts of the body:</a:t>
            </a:r>
          </a:p>
          <a:p>
            <a:pPr lvl="1"/>
            <a:r>
              <a:rPr lang="en-US" dirty="0" smtClean="0"/>
              <a:t>nerve cells, spinal cord, &amp; brain</a:t>
            </a:r>
          </a:p>
          <a:p>
            <a:endParaRPr lang="en-US" dirty="0" smtClean="0"/>
          </a:p>
          <a:p>
            <a:r>
              <a:rPr lang="en-US" dirty="0" smtClean="0"/>
              <a:t>We </a:t>
            </a:r>
            <a:r>
              <a:rPr lang="en-US" dirty="0"/>
              <a:t>only feel pain once</a:t>
            </a:r>
            <a:r>
              <a:rPr lang="en-US" baseline="0" dirty="0"/>
              <a:t> the brain is actively processing the information</a:t>
            </a:r>
          </a:p>
          <a:p>
            <a:r>
              <a:rPr lang="en-US" baseline="0" dirty="0"/>
              <a:t>It is important to remember that all pain “real” but the amount of damage in the body is only one piece of the puzzle when it comes to the amount of pain people feel. You can think of it like the volume on the stereo: some thoughts, feelings and actions can turn the volume up on the pain and lead to more danger signals being processed. These can and do make pain feel worse. There are other thoughts, feelings and actions that can turn down the volume on pain and reduce the amount of pain signals processed in the brain. These can and do reduce the amount of pain you feel</a:t>
            </a:r>
            <a:r>
              <a:rPr lang="en-US" baseline="0" dirty="0" smtClean="0"/>
              <a:t>.</a:t>
            </a:r>
          </a:p>
          <a:p>
            <a:r>
              <a:rPr lang="en-US" baseline="0" dirty="0" smtClean="0"/>
              <a:t>According to current scientific understanding there is no single “pain center” in the brain but it is possible to get control over many of the systems involved in the processing of pain in the brain ( via relaxation, changing attentional focus, meditation, etc.) in a way that reduces our experience of pain.</a:t>
            </a:r>
            <a:endParaRPr lang="en-US" baseline="0" dirty="0"/>
          </a:p>
          <a:p>
            <a:endParaRPr lang="en-US" baseline="0" dirty="0"/>
          </a:p>
          <a:p>
            <a:r>
              <a:rPr lang="en-US" baseline="0" dirty="0"/>
              <a:t>Gate control theory of pain</a:t>
            </a:r>
            <a:endParaRPr lang="en-US" dirty="0"/>
          </a:p>
        </p:txBody>
      </p:sp>
      <p:sp>
        <p:nvSpPr>
          <p:cNvPr id="4" name="Slide Number Placeholder 3"/>
          <p:cNvSpPr>
            <a:spLocks noGrp="1"/>
          </p:cNvSpPr>
          <p:nvPr>
            <p:ph type="sldNum" sz="quarter" idx="10"/>
          </p:nvPr>
        </p:nvSpPr>
        <p:spPr/>
        <p:txBody>
          <a:bodyPr/>
          <a:lstStyle/>
          <a:p>
            <a:fld id="{1B48C8EF-393D-4F41-A569-A926FC92661C}" type="slidenum">
              <a:rPr lang="en-US" smtClean="0"/>
              <a:t>5</a:t>
            </a:fld>
            <a:endParaRPr lang="en-US"/>
          </a:p>
        </p:txBody>
      </p:sp>
    </p:spTree>
    <p:extLst>
      <p:ext uri="{BB962C8B-B14F-4D97-AF65-F5344CB8AC3E}">
        <p14:creationId xmlns:p14="http://schemas.microsoft.com/office/powerpoint/2010/main" val="18454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Helpful for pain</a:t>
            </a:r>
          </a:p>
          <a:p>
            <a:pPr lvl="1"/>
            <a:r>
              <a:rPr lang="en-US" b="0" dirty="0"/>
              <a:t>Helps decrease muscle tension that contributes to pain</a:t>
            </a:r>
          </a:p>
          <a:p>
            <a:pPr lvl="1"/>
            <a:r>
              <a:rPr lang="en-US" b="0" dirty="0"/>
              <a:t>Counters the well-known negative effects stress has on pain and other physical problems (counteracts the “fight-or-flight” response)</a:t>
            </a:r>
          </a:p>
          <a:p>
            <a:pPr lvl="1"/>
            <a:r>
              <a:rPr lang="en-US" b="0" dirty="0"/>
              <a:t>Appears to have an effect on the areas of the brain that are involved in pain perception and modulation</a:t>
            </a:r>
          </a:p>
          <a:p>
            <a:pPr lvl="0"/>
            <a:r>
              <a:rPr lang="en-US" b="0" dirty="0"/>
              <a:t>Helpful for managing other issues that can make pain worse</a:t>
            </a:r>
          </a:p>
          <a:p>
            <a:pPr lvl="1"/>
            <a:r>
              <a:rPr lang="en-US" b="0" dirty="0"/>
              <a:t>Helps decrease physical and mental tension that contributes to depression and anxiety</a:t>
            </a:r>
          </a:p>
          <a:p>
            <a:pPr lvl="1"/>
            <a:r>
              <a:rPr lang="en-US" b="0" dirty="0"/>
              <a:t>Can also help manage sleep</a:t>
            </a:r>
          </a:p>
          <a:p>
            <a:pPr lvl="1"/>
            <a:r>
              <a:rPr lang="en-US" b="0" dirty="0"/>
              <a:t>Useful antidote to the stress that accompanies depression (counteracts the “fight-or-flight” response)</a:t>
            </a:r>
          </a:p>
          <a:p>
            <a:pPr lvl="1"/>
            <a:r>
              <a:rPr lang="en-US" b="0" dirty="0"/>
              <a:t>Effective means for taking a break from stressful situations or emotions</a:t>
            </a:r>
          </a:p>
          <a:p>
            <a:endParaRPr lang="en-US" dirty="0"/>
          </a:p>
        </p:txBody>
      </p:sp>
      <p:sp>
        <p:nvSpPr>
          <p:cNvPr id="4" name="Slide Number Placeholder 3"/>
          <p:cNvSpPr>
            <a:spLocks noGrp="1"/>
          </p:cNvSpPr>
          <p:nvPr>
            <p:ph type="sldNum" sz="quarter" idx="10"/>
          </p:nvPr>
        </p:nvSpPr>
        <p:spPr/>
        <p:txBody>
          <a:bodyPr/>
          <a:lstStyle/>
          <a:p>
            <a:fld id="{8AD11429-C324-40A4-A597-EE2DA8E26010}" type="slidenum">
              <a:rPr lang="en-US" smtClean="0"/>
              <a:t>6</a:t>
            </a:fld>
            <a:endParaRPr lang="en-US"/>
          </a:p>
        </p:txBody>
      </p:sp>
    </p:spTree>
    <p:extLst>
      <p:ext uri="{BB962C8B-B14F-4D97-AF65-F5344CB8AC3E}">
        <p14:creationId xmlns:p14="http://schemas.microsoft.com/office/powerpoint/2010/main" val="235613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Recognize our tendency to be on automatic pilot, learn how to step out of our automatic habits and ways of reacting to pain and step into being fully into the present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Increase awareness to respond with choice rather than autopilot by repeatedly bringing focus to the present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AD11429-C324-40A4-A597-EE2DA8E26010}" type="slidenum">
              <a:rPr lang="en-US" smtClean="0"/>
              <a:t>8</a:t>
            </a:fld>
            <a:endParaRPr lang="en-US"/>
          </a:p>
        </p:txBody>
      </p:sp>
    </p:spTree>
    <p:extLst>
      <p:ext uri="{BB962C8B-B14F-4D97-AF65-F5344CB8AC3E}">
        <p14:creationId xmlns:p14="http://schemas.microsoft.com/office/powerpoint/2010/main" val="269717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are particularly useful for pain</a:t>
            </a:r>
          </a:p>
          <a:p>
            <a:endParaRPr lang="en-US" dirty="0"/>
          </a:p>
        </p:txBody>
      </p:sp>
      <p:sp>
        <p:nvSpPr>
          <p:cNvPr id="4" name="Slide Number Placeholder 3"/>
          <p:cNvSpPr>
            <a:spLocks noGrp="1"/>
          </p:cNvSpPr>
          <p:nvPr>
            <p:ph type="sldNum" sz="quarter" idx="10"/>
          </p:nvPr>
        </p:nvSpPr>
        <p:spPr/>
        <p:txBody>
          <a:bodyPr/>
          <a:lstStyle/>
          <a:p>
            <a:fld id="{8AD11429-C324-40A4-A597-EE2DA8E26010}" type="slidenum">
              <a:rPr lang="en-US" smtClean="0"/>
              <a:t>12</a:t>
            </a:fld>
            <a:endParaRPr lang="en-US"/>
          </a:p>
        </p:txBody>
      </p:sp>
    </p:spTree>
    <p:extLst>
      <p:ext uri="{BB962C8B-B14F-4D97-AF65-F5344CB8AC3E}">
        <p14:creationId xmlns:p14="http://schemas.microsoft.com/office/powerpoint/2010/main" val="204265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7426E1-9EFD-4344-9293-0BF3153A4CCF}"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5682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426E1-9EFD-4344-9293-0BF3153A4CCF}"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2711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426E1-9EFD-4344-9293-0BF3153A4CCF}"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1544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426E1-9EFD-4344-9293-0BF3153A4CCF}"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66977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426E1-9EFD-4344-9293-0BF3153A4CCF}" type="datetimeFigureOut">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310713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7426E1-9EFD-4344-9293-0BF3153A4CCF}"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270509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7426E1-9EFD-4344-9293-0BF3153A4CCF}" type="datetimeFigureOut">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146093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7426E1-9EFD-4344-9293-0BF3153A4CCF}" type="datetimeFigureOut">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320816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426E1-9EFD-4344-9293-0BF3153A4CCF}" type="datetimeFigureOut">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350227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426E1-9EFD-4344-9293-0BF3153A4CCF}"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397668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426E1-9EFD-4344-9293-0BF3153A4CCF}" type="datetimeFigureOut">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4F91E-F436-452F-9E38-BD0A30207630}" type="slidenum">
              <a:rPr lang="en-US" smtClean="0"/>
              <a:t>‹#›</a:t>
            </a:fld>
            <a:endParaRPr lang="en-US"/>
          </a:p>
        </p:txBody>
      </p:sp>
    </p:spTree>
    <p:extLst>
      <p:ext uri="{BB962C8B-B14F-4D97-AF65-F5344CB8AC3E}">
        <p14:creationId xmlns:p14="http://schemas.microsoft.com/office/powerpoint/2010/main" val="89572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426E1-9EFD-4344-9293-0BF3153A4CCF}" type="datetimeFigureOut">
              <a:rPr lang="en-US" smtClean="0"/>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4F91E-F436-452F-9E38-BD0A30207630}" type="slidenum">
              <a:rPr lang="en-US" smtClean="0"/>
              <a:t>‹#›</a:t>
            </a:fld>
            <a:endParaRPr lang="en-US"/>
          </a:p>
        </p:txBody>
      </p:sp>
    </p:spTree>
    <p:extLst>
      <p:ext uri="{BB962C8B-B14F-4D97-AF65-F5344CB8AC3E}">
        <p14:creationId xmlns:p14="http://schemas.microsoft.com/office/powerpoint/2010/main" val="26670974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eatergood.berkeley.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a-health.kaiserpermanente.org/best-meditation-apps/" TargetMode="External"/><Relationship Id="rId4" Type="http://schemas.openxmlformats.org/officeDocument/2006/relationships/hyperlink" Target="https://www.uclahealth.org/marc/mindful-medit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a:t>Relaxation and Mindfulness Practice after Brain Injury</a:t>
            </a:r>
          </a:p>
        </p:txBody>
      </p:sp>
      <p:sp>
        <p:nvSpPr>
          <p:cNvPr id="3" name="Subtitle 2"/>
          <p:cNvSpPr>
            <a:spLocks noGrp="1"/>
          </p:cNvSpPr>
          <p:nvPr>
            <p:ph type="subTitle" idx="1"/>
          </p:nvPr>
        </p:nvSpPr>
        <p:spPr>
          <a:xfrm>
            <a:off x="5638800" y="4724400"/>
            <a:ext cx="3276600" cy="1371600"/>
          </a:xfrm>
        </p:spPr>
        <p:txBody>
          <a:bodyPr>
            <a:noAutofit/>
          </a:bodyPr>
          <a:lstStyle/>
          <a:p>
            <a:pPr algn="l"/>
            <a:r>
              <a:rPr lang="en-US" sz="1600" dirty="0"/>
              <a:t>Mary Curran, MSW, LICSW</a:t>
            </a:r>
          </a:p>
          <a:p>
            <a:pPr algn="l"/>
            <a:r>
              <a:rPr lang="en-US" sz="1600" dirty="0"/>
              <a:t>University of Washington Department of Rehabilitation Medicine</a:t>
            </a:r>
          </a:p>
        </p:txBody>
      </p:sp>
      <p:pic>
        <p:nvPicPr>
          <p:cNvPr id="1026" name="Picture 2" descr="https://lh3.googleusercontent.com/_WID3L2IS47Z9ETesOsfJz9C-IWj-oyIdp1pkuEaf3UTFojKIs8s7qfYB7ym_Wisfb7ncReWSv83qk3neuqjMjXP0zNu8Bh8B2AmHUYP0kOYeuUpzJsVV5PQK1Bj8apWu0sY3J5o8cKKHUCniLL8jVpiOsdyRhgDSTjMPxbq_TblHIjYZ9Q8O0s9kkCW-AEB9RNJfZK1eGgwPDfRRglpB9-xZ6QVMmYndaoZT242CMi6DojclcP985OSHZBxHmPzjrDZZxpiF4CEQ2lo3RutILXkBwVmCkobp4NUoVZYzSVCh4ifgbyYpIr8gt9S4_SbSazWw98rl8LDdtpQYVM7v98H5R5MFeBELa1mFkSRLUak6A2U_rGo5IypfBwnWsCK0xKVXOAj2cvuGJlhNMo28YGUy5vjFn9-PPpys_OLRAKY64GWkMuLmvOJxYDwBH8kb5wMdcEllxLyXIdFf3t7EdroUiwnPrEaaz6KzqdACa0RBZHT0f8j1-A9lH2VnUz1TjXlhb5ZZUZPNvhbsNRRFEEjWmFOj10pJI69-hvYMh94PBhP26hACoNZ70-AwTU1vAVe3a1EX_kmqp0Icqn4izaxwrjR-LAv3ctioE0vENvZEk1hUxfZ7n2SPtRcddT_qqjngYfb7wqPt1OrvMZpqG6-yzKF_2PkF5nZImHd7VA4OqtgQg43BaY=w551-h734-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5105400" cy="500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Relaxation Breathing</a:t>
            </a:r>
          </a:p>
          <a:p>
            <a:r>
              <a:rPr lang="en-US" dirty="0" err="1" smtClean="0"/>
              <a:t>Mindfulnss</a:t>
            </a:r>
            <a:r>
              <a:rPr lang="en-US" dirty="0" smtClean="0"/>
              <a:t> Meditation &amp; </a:t>
            </a:r>
            <a:r>
              <a:rPr lang="en-US" dirty="0"/>
              <a:t>G</a:t>
            </a:r>
            <a:r>
              <a:rPr lang="en-US" dirty="0" smtClean="0"/>
              <a:t>uided Imagery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5241"/>
            <a:ext cx="9311640" cy="698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457200"/>
            <a:ext cx="2682726" cy="769441"/>
          </a:xfrm>
          <a:prstGeom prst="rect">
            <a:avLst/>
          </a:prstGeom>
          <a:noFill/>
        </p:spPr>
        <p:txBody>
          <a:bodyPr wrap="square" rtlCol="0">
            <a:spAutoFit/>
          </a:bodyPr>
          <a:lstStyle/>
          <a:p>
            <a:r>
              <a:rPr lang="en-US" sz="4400" dirty="0"/>
              <a:t>Practice</a:t>
            </a:r>
          </a:p>
        </p:txBody>
      </p:sp>
      <p:sp>
        <p:nvSpPr>
          <p:cNvPr id="6" name="TextBox 5"/>
          <p:cNvSpPr txBox="1"/>
          <p:nvPr/>
        </p:nvSpPr>
        <p:spPr>
          <a:xfrm>
            <a:off x="228600" y="1905000"/>
            <a:ext cx="8153400"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Relaxation </a:t>
            </a:r>
            <a:r>
              <a:rPr lang="en-US" sz="3200" dirty="0" smtClean="0"/>
              <a:t>Breathing</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Mindfulness </a:t>
            </a:r>
            <a:r>
              <a:rPr lang="en-US" sz="3200" dirty="0"/>
              <a:t>Meditation &amp; Guided Imagery</a:t>
            </a:r>
          </a:p>
          <a:p>
            <a:endParaRPr lang="en-US" sz="3200" dirty="0"/>
          </a:p>
        </p:txBody>
      </p:sp>
    </p:spTree>
    <p:extLst>
      <p:ext uri="{BB962C8B-B14F-4D97-AF65-F5344CB8AC3E}">
        <p14:creationId xmlns:p14="http://schemas.microsoft.com/office/powerpoint/2010/main" val="359011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key relaxation messages</a:t>
            </a:r>
          </a:p>
        </p:txBody>
      </p:sp>
      <p:sp>
        <p:nvSpPr>
          <p:cNvPr id="3" name="Content Placeholder 2"/>
          <p:cNvSpPr>
            <a:spLocks noGrp="1"/>
          </p:cNvSpPr>
          <p:nvPr>
            <p:ph idx="1"/>
          </p:nvPr>
        </p:nvSpPr>
        <p:spPr/>
        <p:txBody>
          <a:bodyPr>
            <a:normAutofit fontScale="85000" lnSpcReduction="10000"/>
          </a:bodyPr>
          <a:lstStyle/>
          <a:p>
            <a:pPr lvl="0"/>
            <a:r>
              <a:rPr lang="en-US" dirty="0"/>
              <a:t>Practice regularly, even when you are not in pain/stressed</a:t>
            </a:r>
          </a:p>
          <a:p>
            <a:pPr lvl="0"/>
            <a:r>
              <a:rPr lang="en-US" dirty="0"/>
              <a:t>Can have beneficial effects, including reducing the number and severity of painful episodes, particularly headaches </a:t>
            </a:r>
          </a:p>
          <a:p>
            <a:pPr lvl="0"/>
            <a:r>
              <a:rPr lang="en-US" dirty="0"/>
              <a:t>The good news is that, unlike many medications, the more you use (relaxation), the more benefit from it you’ll discover</a:t>
            </a:r>
          </a:p>
          <a:p>
            <a:pPr lvl="0"/>
            <a:r>
              <a:rPr lang="en-US" dirty="0"/>
              <a:t>Tips: practicing in quiet, calm place makes it easier to relax</a:t>
            </a:r>
          </a:p>
          <a:p>
            <a:pPr lvl="0"/>
            <a:r>
              <a:rPr lang="en-US" dirty="0"/>
              <a:t>Learning to relax takes time, so be gentle with yourself</a:t>
            </a:r>
          </a:p>
          <a:p>
            <a:endParaRPr lang="en-US" dirty="0"/>
          </a:p>
        </p:txBody>
      </p:sp>
    </p:spTree>
    <p:extLst>
      <p:ext uri="{BB962C8B-B14F-4D97-AF65-F5344CB8AC3E}">
        <p14:creationId xmlns:p14="http://schemas.microsoft.com/office/powerpoint/2010/main" val="3063964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a:t>Relaxation Resources</a:t>
            </a:r>
          </a:p>
        </p:txBody>
      </p:sp>
      <p:sp>
        <p:nvSpPr>
          <p:cNvPr id="3" name="Content Placeholder 2"/>
          <p:cNvSpPr>
            <a:spLocks noGrp="1"/>
          </p:cNvSpPr>
          <p:nvPr>
            <p:ph idx="1"/>
          </p:nvPr>
        </p:nvSpPr>
        <p:spPr>
          <a:xfrm>
            <a:off x="304800" y="1219200"/>
            <a:ext cx="8382000" cy="4906963"/>
          </a:xfrm>
        </p:spPr>
        <p:txBody>
          <a:bodyPr>
            <a:normAutofit/>
          </a:bodyPr>
          <a:lstStyle/>
          <a:p>
            <a:r>
              <a:rPr lang="en-US" dirty="0"/>
              <a:t>There are many relaxation resources to support your practice including:</a:t>
            </a:r>
          </a:p>
          <a:p>
            <a:pPr lvl="1"/>
            <a:r>
              <a:rPr lang="en-US" dirty="0"/>
              <a:t>Online (</a:t>
            </a:r>
            <a:r>
              <a:rPr lang="en-US" dirty="0" smtClean="0"/>
              <a:t>websites):</a:t>
            </a:r>
          </a:p>
          <a:p>
            <a:pPr lvl="2"/>
            <a:r>
              <a:rPr lang="en-US" dirty="0" smtClean="0">
                <a:hlinkClick r:id="rId3"/>
              </a:rPr>
              <a:t>Greater </a:t>
            </a:r>
            <a:r>
              <a:rPr lang="en-US" dirty="0">
                <a:hlinkClick r:id="rId3"/>
              </a:rPr>
              <a:t>Good Science Center at UC Berkeley</a:t>
            </a:r>
            <a:endParaRPr lang="en-US" dirty="0"/>
          </a:p>
          <a:p>
            <a:pPr lvl="1"/>
            <a:r>
              <a:rPr lang="en-US" dirty="0" smtClean="0"/>
              <a:t>Audio-recordings:</a:t>
            </a:r>
          </a:p>
          <a:p>
            <a:pPr lvl="2"/>
            <a:r>
              <a:rPr lang="en-US" dirty="0" smtClean="0">
                <a:hlinkClick r:id="rId4"/>
              </a:rPr>
              <a:t>UCLA Mindful Awareness Research Center-guided meditations</a:t>
            </a:r>
            <a:endParaRPr lang="en-US" dirty="0"/>
          </a:p>
          <a:p>
            <a:pPr lvl="1"/>
            <a:r>
              <a:rPr lang="en-US" dirty="0"/>
              <a:t>Smart-phone apps: </a:t>
            </a:r>
            <a:endParaRPr lang="en-US" dirty="0" smtClean="0"/>
          </a:p>
          <a:p>
            <a:pPr lvl="2"/>
            <a:r>
              <a:rPr lang="en-US" dirty="0" smtClean="0">
                <a:hlinkClick r:id="rId5"/>
              </a:rPr>
              <a:t>List reviewing Meditation &amp; </a:t>
            </a:r>
            <a:r>
              <a:rPr lang="en-US" dirty="0" err="1" smtClean="0">
                <a:hlinkClick r:id="rId5"/>
              </a:rPr>
              <a:t>Relaxaton</a:t>
            </a:r>
            <a:r>
              <a:rPr lang="en-US" dirty="0" smtClean="0">
                <a:hlinkClick r:id="rId5"/>
              </a:rPr>
              <a:t> Apps</a:t>
            </a:r>
            <a:endParaRPr lang="en-US" dirty="0" smtClean="0"/>
          </a:p>
          <a:p>
            <a:pPr lvl="2"/>
            <a:r>
              <a:rPr lang="en-US" dirty="0" smtClean="0"/>
              <a:t>Insight </a:t>
            </a:r>
            <a:r>
              <a:rPr lang="en-US" dirty="0"/>
              <a:t>T</a:t>
            </a:r>
            <a:r>
              <a:rPr lang="en-US" dirty="0" smtClean="0"/>
              <a:t>imer</a:t>
            </a:r>
            <a:r>
              <a:rPr lang="en-US" dirty="0"/>
              <a:t>, </a:t>
            </a:r>
            <a:r>
              <a:rPr lang="en-US" dirty="0" smtClean="0"/>
              <a:t>Calm</a:t>
            </a:r>
          </a:p>
          <a:p>
            <a:pPr lvl="2"/>
            <a:endParaRPr lang="en-US" dirty="0"/>
          </a:p>
        </p:txBody>
      </p:sp>
    </p:spTree>
    <p:extLst>
      <p:ext uri="{BB962C8B-B14F-4D97-AF65-F5344CB8AC3E}">
        <p14:creationId xmlns:p14="http://schemas.microsoft.com/office/powerpoint/2010/main" val="940492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3200" dirty="0"/>
              <a:t>We will explore how the mind and body work together during pain</a:t>
            </a:r>
          </a:p>
          <a:p>
            <a:r>
              <a:rPr lang="en-US" sz="3200" dirty="0"/>
              <a:t>How relaxation can help</a:t>
            </a:r>
          </a:p>
          <a:p>
            <a:r>
              <a:rPr lang="en-US" sz="3200" dirty="0"/>
              <a:t>Some tips on developing a relaxation practice</a:t>
            </a:r>
          </a:p>
          <a:p>
            <a:r>
              <a:rPr lang="en-US" sz="3200" dirty="0"/>
              <a:t>Learn relaxation skills such as breathing, mindfulness meditation and guided imagery</a:t>
            </a:r>
          </a:p>
          <a:p>
            <a:endParaRPr lang="en-US" sz="3200" dirty="0"/>
          </a:p>
        </p:txBody>
      </p:sp>
    </p:spTree>
    <p:extLst>
      <p:ext uri="{BB962C8B-B14F-4D97-AF65-F5344CB8AC3E}">
        <p14:creationId xmlns:p14="http://schemas.microsoft.com/office/powerpoint/2010/main" val="91403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&amp; TBI</a:t>
            </a:r>
          </a:p>
        </p:txBody>
      </p:sp>
      <p:sp>
        <p:nvSpPr>
          <p:cNvPr id="3" name="Content Placeholder 2"/>
          <p:cNvSpPr>
            <a:spLocks noGrp="1"/>
          </p:cNvSpPr>
          <p:nvPr>
            <p:ph idx="1"/>
          </p:nvPr>
        </p:nvSpPr>
        <p:spPr/>
        <p:txBody>
          <a:bodyPr>
            <a:normAutofit fontScale="92500" lnSpcReduction="20000"/>
          </a:bodyPr>
          <a:lstStyle/>
          <a:p>
            <a:r>
              <a:rPr lang="en-US" dirty="0"/>
              <a:t>Pain is common after TBI</a:t>
            </a:r>
          </a:p>
          <a:p>
            <a:r>
              <a:rPr lang="en-US" dirty="0"/>
              <a:t>Most common pain sites: headache, back, neck, arm, legs, and joints</a:t>
            </a:r>
          </a:p>
          <a:p>
            <a:r>
              <a:rPr lang="en-US" dirty="0"/>
              <a:t>Typically requires more than one strategy or </a:t>
            </a:r>
            <a:r>
              <a:rPr lang="en-US" dirty="0" smtClean="0"/>
              <a:t>treatment</a:t>
            </a:r>
            <a:endParaRPr lang="en-US" dirty="0"/>
          </a:p>
          <a:p>
            <a:r>
              <a:rPr lang="en-US" dirty="0"/>
              <a:t>Some people benefit from medication, most people need to include exercise and other approaches </a:t>
            </a:r>
            <a:r>
              <a:rPr lang="en-US" dirty="0" smtClean="0"/>
              <a:t>too </a:t>
            </a:r>
            <a:endParaRPr lang="en-US" dirty="0"/>
          </a:p>
          <a:p>
            <a:r>
              <a:rPr lang="en-US" dirty="0"/>
              <a:t>One strategy that is recommended to manage pain is learning how to </a:t>
            </a:r>
            <a:r>
              <a:rPr lang="en-US" dirty="0" smtClean="0"/>
              <a:t>relax</a:t>
            </a:r>
            <a:endParaRPr lang="en-US" dirty="0"/>
          </a:p>
        </p:txBody>
      </p:sp>
    </p:spTree>
    <p:extLst>
      <p:ext uri="{BB962C8B-B14F-4D97-AF65-F5344CB8AC3E}">
        <p14:creationId xmlns:p14="http://schemas.microsoft.com/office/powerpoint/2010/main" val="160474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mind &amp; body work together during pain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9872" y="1524000"/>
            <a:ext cx="4339528" cy="444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6324600"/>
            <a:ext cx="3927077" cy="307777"/>
          </a:xfrm>
          <a:prstGeom prst="rect">
            <a:avLst/>
          </a:prstGeom>
          <a:noFill/>
        </p:spPr>
        <p:txBody>
          <a:bodyPr wrap="square" rtlCol="0">
            <a:spAutoFit/>
          </a:bodyPr>
          <a:lstStyle/>
          <a:p>
            <a:r>
              <a:rPr lang="en-US" sz="1400" dirty="0" smtClean="0"/>
              <a:t>Adapted from </a:t>
            </a:r>
            <a:r>
              <a:rPr lang="en-US" sz="1400" dirty="0" err="1" smtClean="0"/>
              <a:t>Loeser’s</a:t>
            </a:r>
            <a:r>
              <a:rPr lang="en-US" sz="1400" dirty="0" smtClean="0"/>
              <a:t> model of pain</a:t>
            </a:r>
            <a:endParaRPr lang="en-US" sz="1400" dirty="0"/>
          </a:p>
        </p:txBody>
      </p:sp>
    </p:spTree>
    <p:extLst>
      <p:ext uri="{BB962C8B-B14F-4D97-AF65-F5344CB8AC3E}">
        <p14:creationId xmlns:p14="http://schemas.microsoft.com/office/powerpoint/2010/main" val="668530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The brain is in charge</a:t>
            </a:r>
          </a:p>
        </p:txBody>
      </p:sp>
      <p:sp>
        <p:nvSpPr>
          <p:cNvPr id="7" name="Footer Placeholder 3"/>
          <p:cNvSpPr>
            <a:spLocks noGrp="1"/>
          </p:cNvSpPr>
          <p:nvPr>
            <p:ph type="ftr" sz="quarter" idx="11"/>
          </p:nvPr>
        </p:nvSpPr>
        <p:spPr>
          <a:xfrm>
            <a:off x="2667000" y="6356350"/>
            <a:ext cx="3810000" cy="365125"/>
          </a:xfrm>
        </p:spPr>
        <p:txBody>
          <a:bodyPr/>
          <a:lstStyle/>
          <a:p>
            <a:endParaRPr lang="en-US" dirty="0"/>
          </a:p>
        </p:txBody>
      </p:sp>
      <p:pic>
        <p:nvPicPr>
          <p:cNvPr id="5" name="Picture 4" descr="Gate Control Theory Sketch.pdf"/>
          <p:cNvPicPr>
            <a:picLocks noChangeAspect="1"/>
          </p:cNvPicPr>
          <p:nvPr/>
        </p:nvPicPr>
        <p:blipFill rotWithShape="1">
          <a:blip r:embed="rId3">
            <a:extLst>
              <a:ext uri="{28A0092B-C50C-407E-A947-70E740481C1C}">
                <a14:useLocalDpi xmlns:a14="http://schemas.microsoft.com/office/drawing/2010/main" val="0"/>
              </a:ext>
            </a:extLst>
          </a:blip>
          <a:srcRect l="9900" t="8162" r="12315" b="18049"/>
          <a:stretch/>
        </p:blipFill>
        <p:spPr>
          <a:xfrm>
            <a:off x="1981200" y="1228724"/>
            <a:ext cx="4267200" cy="5095875"/>
          </a:xfrm>
          <a:prstGeom prst="rect">
            <a:avLst/>
          </a:prstGeom>
        </p:spPr>
      </p:pic>
    </p:spTree>
    <p:extLst>
      <p:ext uri="{BB962C8B-B14F-4D97-AF65-F5344CB8AC3E}">
        <p14:creationId xmlns:p14="http://schemas.microsoft.com/office/powerpoint/2010/main" val="25865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Relaxation</a:t>
            </a:r>
          </a:p>
        </p:txBody>
      </p:sp>
      <p:sp>
        <p:nvSpPr>
          <p:cNvPr id="3" name="Content Placeholder 2"/>
          <p:cNvSpPr>
            <a:spLocks noGrp="1"/>
          </p:cNvSpPr>
          <p:nvPr>
            <p:ph idx="1"/>
          </p:nvPr>
        </p:nvSpPr>
        <p:spPr/>
        <p:txBody>
          <a:bodyPr>
            <a:noAutofit/>
          </a:bodyPr>
          <a:lstStyle/>
          <a:p>
            <a:r>
              <a:rPr lang="en-US" sz="2800" dirty="0"/>
              <a:t>Decreased heart rate, respiration rate and blood pressure</a:t>
            </a:r>
          </a:p>
          <a:p>
            <a:r>
              <a:rPr lang="en-US" sz="2800" dirty="0"/>
              <a:t>Less muscle tension and pain</a:t>
            </a:r>
          </a:p>
          <a:p>
            <a:r>
              <a:rPr lang="en-US" sz="2800" dirty="0"/>
              <a:t>Decreased circulation of stress hormones</a:t>
            </a:r>
          </a:p>
          <a:p>
            <a:pPr marL="342900" lvl="1" indent="-342900">
              <a:buFont typeface="Arial" panose="020B0604020202020204" pitchFamily="34" charset="0"/>
              <a:buChar char="•"/>
            </a:pPr>
            <a:r>
              <a:rPr lang="en-US" dirty="0"/>
              <a:t>Appears to have an effect on the areas of the brain that are involved in pain perception and modulation</a:t>
            </a:r>
            <a:endParaRPr lang="en-US" sz="2800" dirty="0"/>
          </a:p>
          <a:p>
            <a:r>
              <a:rPr lang="en-US" sz="2800" dirty="0"/>
              <a:t>Fewer negative, stressful and anxious thoughts</a:t>
            </a:r>
          </a:p>
          <a:p>
            <a:r>
              <a:rPr lang="en-US" sz="2800" dirty="0"/>
              <a:t>Increased feeling of calm</a:t>
            </a:r>
          </a:p>
          <a:p>
            <a:r>
              <a:rPr lang="en-US" sz="2800" dirty="0"/>
              <a:t>Improved sleep</a:t>
            </a:r>
          </a:p>
        </p:txBody>
      </p:sp>
    </p:spTree>
    <p:extLst>
      <p:ext uri="{BB962C8B-B14F-4D97-AF65-F5344CB8AC3E}">
        <p14:creationId xmlns:p14="http://schemas.microsoft.com/office/powerpoint/2010/main" val="135976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Tips for Practicing Relaxation Techniques</a:t>
            </a:r>
          </a:p>
        </p:txBody>
      </p:sp>
      <p:sp>
        <p:nvSpPr>
          <p:cNvPr id="3" name="Content Placeholder 2"/>
          <p:cNvSpPr>
            <a:spLocks noGrp="1"/>
          </p:cNvSpPr>
          <p:nvPr>
            <p:ph idx="1"/>
          </p:nvPr>
        </p:nvSpPr>
        <p:spPr/>
        <p:txBody>
          <a:bodyPr>
            <a:normAutofit lnSpcReduction="10000"/>
          </a:bodyPr>
          <a:lstStyle/>
          <a:p>
            <a:r>
              <a:rPr lang="en-US" dirty="0"/>
              <a:t>Relaxation exercises are skills that you can use to improve your health</a:t>
            </a:r>
          </a:p>
          <a:p>
            <a:pPr lvl="0"/>
            <a:r>
              <a:rPr lang="en-US" dirty="0"/>
              <a:t>Relaxation is a skill you can use anytime you feel stress or pain, are trying to sleep, or want to take a break and </a:t>
            </a:r>
            <a:r>
              <a:rPr lang="en-US" dirty="0" smtClean="0"/>
              <a:t>relax </a:t>
            </a:r>
            <a:endParaRPr lang="en-US" dirty="0"/>
          </a:p>
          <a:p>
            <a:r>
              <a:rPr lang="en-US" dirty="0"/>
              <a:t>Best to practice often</a:t>
            </a:r>
          </a:p>
          <a:p>
            <a:r>
              <a:rPr lang="en-US" dirty="0"/>
              <a:t>Try to find a quiet place to relax</a:t>
            </a:r>
          </a:p>
          <a:p>
            <a:r>
              <a:rPr lang="en-US" dirty="0"/>
              <a:t>Practicing in a calm and quiet place makes it easier to relax</a:t>
            </a:r>
          </a:p>
        </p:txBody>
      </p:sp>
    </p:spTree>
    <p:extLst>
      <p:ext uri="{BB962C8B-B14F-4D97-AF65-F5344CB8AC3E}">
        <p14:creationId xmlns:p14="http://schemas.microsoft.com/office/powerpoint/2010/main" val="119104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a:t>
            </a:r>
          </a:p>
        </p:txBody>
      </p:sp>
      <p:sp>
        <p:nvSpPr>
          <p:cNvPr id="3" name="Content Placeholder 2"/>
          <p:cNvSpPr>
            <a:spLocks noGrp="1"/>
          </p:cNvSpPr>
          <p:nvPr>
            <p:ph idx="1"/>
          </p:nvPr>
        </p:nvSpPr>
        <p:spPr>
          <a:xfrm>
            <a:off x="457200" y="1219200"/>
            <a:ext cx="8229600" cy="4906963"/>
          </a:xfrm>
        </p:spPr>
        <p:txBody>
          <a:bodyPr>
            <a:noAutofit/>
          </a:bodyPr>
          <a:lstStyle/>
          <a:p>
            <a:r>
              <a:rPr lang="en-US" dirty="0"/>
              <a:t>Definition: Paying attention to the present moment without judging it, without being swept away by it</a:t>
            </a:r>
          </a:p>
          <a:p>
            <a:pPr lvl="0"/>
            <a:r>
              <a:rPr lang="en-US" dirty="0"/>
              <a:t>Too often we are on autopilot - not present for much of our lives</a:t>
            </a:r>
          </a:p>
          <a:p>
            <a:pPr lvl="0"/>
            <a:r>
              <a:rPr lang="en-US" dirty="0"/>
              <a:t>Mindfulness involves becoming more aware of our thoughts, body, and feelings, in each moment</a:t>
            </a:r>
          </a:p>
          <a:p>
            <a:pPr lvl="0"/>
            <a:r>
              <a:rPr lang="en-US" dirty="0"/>
              <a:t>Learn to respond not react</a:t>
            </a:r>
          </a:p>
          <a:p>
            <a:pPr lvl="0"/>
            <a:r>
              <a:rPr lang="en-US" dirty="0"/>
              <a:t>Gives us more freedom and choices</a:t>
            </a:r>
          </a:p>
          <a:p>
            <a:endParaRPr lang="en-US" sz="2800" dirty="0"/>
          </a:p>
        </p:txBody>
      </p:sp>
    </p:spTree>
    <p:extLst>
      <p:ext uri="{BB962C8B-B14F-4D97-AF65-F5344CB8AC3E}">
        <p14:creationId xmlns:p14="http://schemas.microsoft.com/office/powerpoint/2010/main" val="2676483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Relaxation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564687"/>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9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TotalTime>
  <Words>1050</Words>
  <Application>Microsoft Office PowerPoint</Application>
  <PresentationFormat>On-screen Show (4:3)</PresentationFormat>
  <Paragraphs>105</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Relaxation and Mindfulness Practice after Brain Injury</vt:lpstr>
      <vt:lpstr>Learning Objectives</vt:lpstr>
      <vt:lpstr>Pain &amp; TBI</vt:lpstr>
      <vt:lpstr>How the mind &amp; body work together during pain</vt:lpstr>
      <vt:lpstr>The brain is in charge</vt:lpstr>
      <vt:lpstr>Benefits of Relaxation</vt:lpstr>
      <vt:lpstr>Tips for Practicing Relaxation Techniques</vt:lpstr>
      <vt:lpstr>Mindfulness</vt:lpstr>
      <vt:lpstr>Relaxation Skills</vt:lpstr>
      <vt:lpstr>PowerPoint Presentation</vt:lpstr>
      <vt:lpstr>Summary of key relaxation messages</vt:lpstr>
      <vt:lpstr>Relaxation Resources</vt:lpstr>
    </vt:vector>
  </TitlesOfParts>
  <Company>UW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Relaxation and Mindfulness Practices after Brain Injury</dc:title>
  <dc:creator>Curran, Mary</dc:creator>
  <cp:lastModifiedBy>Curran, Mary</cp:lastModifiedBy>
  <cp:revision>33</cp:revision>
  <dcterms:created xsi:type="dcterms:W3CDTF">2019-12-09T01:26:33Z</dcterms:created>
  <dcterms:modified xsi:type="dcterms:W3CDTF">2019-12-10T18:37:01Z</dcterms:modified>
</cp:coreProperties>
</file>