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49"/>
  </p:notesMasterIdLst>
  <p:sldIdLst>
    <p:sldId id="256" r:id="rId2"/>
    <p:sldId id="367" r:id="rId3"/>
    <p:sldId id="1036" r:id="rId4"/>
    <p:sldId id="1172" r:id="rId5"/>
    <p:sldId id="828" r:id="rId6"/>
    <p:sldId id="358" r:id="rId7"/>
    <p:sldId id="6219" r:id="rId8"/>
    <p:sldId id="6220" r:id="rId9"/>
    <p:sldId id="6218" r:id="rId10"/>
    <p:sldId id="6221" r:id="rId11"/>
    <p:sldId id="326" r:id="rId12"/>
    <p:sldId id="361" r:id="rId13"/>
    <p:sldId id="1032" r:id="rId14"/>
    <p:sldId id="376" r:id="rId15"/>
    <p:sldId id="1118" r:id="rId16"/>
    <p:sldId id="656" r:id="rId17"/>
    <p:sldId id="888" r:id="rId18"/>
    <p:sldId id="6233" r:id="rId19"/>
    <p:sldId id="1184" r:id="rId20"/>
    <p:sldId id="6232" r:id="rId21"/>
    <p:sldId id="263" r:id="rId22"/>
    <p:sldId id="1174" r:id="rId23"/>
    <p:sldId id="6222" r:id="rId24"/>
    <p:sldId id="1053" r:id="rId25"/>
    <p:sldId id="1186" r:id="rId26"/>
    <p:sldId id="1187" r:id="rId27"/>
    <p:sldId id="1191" r:id="rId28"/>
    <p:sldId id="1188" r:id="rId29"/>
    <p:sldId id="258" r:id="rId30"/>
    <p:sldId id="6234" r:id="rId31"/>
    <p:sldId id="1192" r:id="rId32"/>
    <p:sldId id="6230" r:id="rId33"/>
    <p:sldId id="1193" r:id="rId34"/>
    <p:sldId id="1194" r:id="rId35"/>
    <p:sldId id="1197" r:id="rId36"/>
    <p:sldId id="6229" r:id="rId37"/>
    <p:sldId id="1196" r:id="rId38"/>
    <p:sldId id="6228" r:id="rId39"/>
    <p:sldId id="6227" r:id="rId40"/>
    <p:sldId id="1198" r:id="rId41"/>
    <p:sldId id="6223" r:id="rId42"/>
    <p:sldId id="6224" r:id="rId43"/>
    <p:sldId id="6225" r:id="rId44"/>
    <p:sldId id="6226" r:id="rId45"/>
    <p:sldId id="1190" r:id="rId46"/>
    <p:sldId id="375" r:id="rId47"/>
    <p:sldId id="655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421"/>
    <p:restoredTop sz="94663"/>
  </p:normalViewPr>
  <p:slideViewPr>
    <p:cSldViewPr snapToGrid="0" snapToObjects="1">
      <p:cViewPr varScale="1">
        <p:scale>
          <a:sx n="103" d="100"/>
          <a:sy n="103" d="100"/>
        </p:scale>
        <p:origin x="11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CE978D-3567-48B8-AFD6-955F7B3404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4E50F5A-F733-464A-97A5-89296E5D1D5D}">
      <dgm:prSet/>
      <dgm:spPr/>
      <dgm:t>
        <a:bodyPr/>
        <a:lstStyle/>
        <a:p>
          <a:r>
            <a:rPr lang="en-US" b="1" i="0"/>
            <a:t>Leisure time physical activity </a:t>
          </a:r>
          <a:endParaRPr lang="en-US"/>
        </a:p>
      </dgm:t>
    </dgm:pt>
    <dgm:pt modelId="{5F49D2F4-3BA1-43C0-A6C9-6C43ACB7F489}" type="parTrans" cxnId="{63B35D3E-988B-4035-B402-9D1DBFB3655F}">
      <dgm:prSet/>
      <dgm:spPr/>
      <dgm:t>
        <a:bodyPr/>
        <a:lstStyle/>
        <a:p>
          <a:endParaRPr lang="en-US"/>
        </a:p>
      </dgm:t>
    </dgm:pt>
    <dgm:pt modelId="{6F170F06-B7A0-4653-8060-F9F32FFC126D}" type="sibTrans" cxnId="{63B35D3E-988B-4035-B402-9D1DBFB3655F}">
      <dgm:prSet/>
      <dgm:spPr/>
      <dgm:t>
        <a:bodyPr/>
        <a:lstStyle/>
        <a:p>
          <a:endParaRPr lang="en-US"/>
        </a:p>
      </dgm:t>
    </dgm:pt>
    <dgm:pt modelId="{06B5B6C6-5A87-4116-A9ED-3A7A05A0F214}">
      <dgm:prSet/>
      <dgm:spPr/>
      <dgm:t>
        <a:bodyPr/>
        <a:lstStyle/>
        <a:p>
          <a:r>
            <a:rPr lang="en-US" b="0" i="0"/>
            <a:t>Physical activity that is not part of normal daily life such as sports, exercise, recreational activities </a:t>
          </a:r>
          <a:endParaRPr lang="en-US"/>
        </a:p>
      </dgm:t>
    </dgm:pt>
    <dgm:pt modelId="{C213E76D-3008-4BE7-BC78-F49A05D31691}" type="parTrans" cxnId="{F4CB8052-1EE7-47BC-A4A6-645B3DCEC97A}">
      <dgm:prSet/>
      <dgm:spPr/>
      <dgm:t>
        <a:bodyPr/>
        <a:lstStyle/>
        <a:p>
          <a:endParaRPr lang="en-US"/>
        </a:p>
      </dgm:t>
    </dgm:pt>
    <dgm:pt modelId="{E0B5D33E-F650-4DD8-8481-8F079AE18793}" type="sibTrans" cxnId="{F4CB8052-1EE7-47BC-A4A6-645B3DCEC97A}">
      <dgm:prSet/>
      <dgm:spPr/>
      <dgm:t>
        <a:bodyPr/>
        <a:lstStyle/>
        <a:p>
          <a:endParaRPr lang="en-US"/>
        </a:p>
      </dgm:t>
    </dgm:pt>
    <dgm:pt modelId="{9D31C4B9-DC34-42E2-ACFB-FE0F7AE6BFE4}">
      <dgm:prSet/>
      <dgm:spPr/>
      <dgm:t>
        <a:bodyPr/>
        <a:lstStyle/>
        <a:p>
          <a:r>
            <a:rPr lang="en-US" b="1" i="0"/>
            <a:t>Lifestyle physical activity </a:t>
          </a:r>
          <a:endParaRPr lang="en-US"/>
        </a:p>
      </dgm:t>
    </dgm:pt>
    <dgm:pt modelId="{789993EE-7346-4ABF-B9F2-9D6304E9283B}" type="parTrans" cxnId="{FBAA6602-C9DD-4C69-BA32-8A6E660997D5}">
      <dgm:prSet/>
      <dgm:spPr/>
      <dgm:t>
        <a:bodyPr/>
        <a:lstStyle/>
        <a:p>
          <a:endParaRPr lang="en-US"/>
        </a:p>
      </dgm:t>
    </dgm:pt>
    <dgm:pt modelId="{4D3DFFDB-9E77-41C2-B220-5D4C2216C2A1}" type="sibTrans" cxnId="{FBAA6602-C9DD-4C69-BA32-8A6E660997D5}">
      <dgm:prSet/>
      <dgm:spPr/>
      <dgm:t>
        <a:bodyPr/>
        <a:lstStyle/>
        <a:p>
          <a:endParaRPr lang="en-US"/>
        </a:p>
      </dgm:t>
    </dgm:pt>
    <dgm:pt modelId="{4A407C91-0C78-4675-9346-36523C672E21}">
      <dgm:prSet/>
      <dgm:spPr/>
      <dgm:t>
        <a:bodyPr/>
        <a:lstStyle/>
        <a:p>
          <a:r>
            <a:rPr lang="en-US" b="0" i="0"/>
            <a:t>Physical activity that is part of daily life related to household, work, and school responsibilities as well as transportation</a:t>
          </a:r>
          <a:endParaRPr lang="en-US"/>
        </a:p>
      </dgm:t>
    </dgm:pt>
    <dgm:pt modelId="{19C47D43-93BE-4563-ABBE-C263C61E606C}" type="parTrans" cxnId="{C138CE54-282B-467A-B971-4D657F78DAE5}">
      <dgm:prSet/>
      <dgm:spPr/>
      <dgm:t>
        <a:bodyPr/>
        <a:lstStyle/>
        <a:p>
          <a:endParaRPr lang="en-US"/>
        </a:p>
      </dgm:t>
    </dgm:pt>
    <dgm:pt modelId="{B87761F5-195A-46D7-8A20-D1F95F1C559B}" type="sibTrans" cxnId="{C138CE54-282B-467A-B971-4D657F78DAE5}">
      <dgm:prSet/>
      <dgm:spPr/>
      <dgm:t>
        <a:bodyPr/>
        <a:lstStyle/>
        <a:p>
          <a:endParaRPr lang="en-US"/>
        </a:p>
      </dgm:t>
    </dgm:pt>
    <dgm:pt modelId="{D9C53FF0-A505-4B05-A79D-D86E2C99A4B0}">
      <dgm:prSet/>
      <dgm:spPr/>
      <dgm:t>
        <a:bodyPr/>
        <a:lstStyle/>
        <a:p>
          <a:r>
            <a:rPr lang="en-US" b="1" i="0"/>
            <a:t>Sedentary Behavior</a:t>
          </a:r>
          <a:endParaRPr lang="en-US"/>
        </a:p>
      </dgm:t>
    </dgm:pt>
    <dgm:pt modelId="{D464BE34-7059-4AD0-823E-A051181DFC41}" type="parTrans" cxnId="{99583D2F-E62F-4F68-8F18-7CE775561846}">
      <dgm:prSet/>
      <dgm:spPr/>
      <dgm:t>
        <a:bodyPr/>
        <a:lstStyle/>
        <a:p>
          <a:endParaRPr lang="en-US"/>
        </a:p>
      </dgm:t>
    </dgm:pt>
    <dgm:pt modelId="{2EC3C7CC-DAF5-4367-90A8-7E31AE003C1C}" type="sibTrans" cxnId="{99583D2F-E62F-4F68-8F18-7CE775561846}">
      <dgm:prSet/>
      <dgm:spPr/>
      <dgm:t>
        <a:bodyPr/>
        <a:lstStyle/>
        <a:p>
          <a:endParaRPr lang="en-US"/>
        </a:p>
      </dgm:t>
    </dgm:pt>
    <dgm:pt modelId="{315FD767-B951-4257-9281-49A4440A5E74}">
      <dgm:prSet/>
      <dgm:spPr/>
      <dgm:t>
        <a:bodyPr/>
        <a:lstStyle/>
        <a:p>
          <a:r>
            <a:rPr lang="en-US" b="0" i="0"/>
            <a:t>Activities that use minimal energy such as sitting at a desk, driving a car, watching TV; and sitting without moving for wheelchair users</a:t>
          </a:r>
          <a:endParaRPr lang="en-US"/>
        </a:p>
      </dgm:t>
    </dgm:pt>
    <dgm:pt modelId="{C4DA6D35-2F5E-45D8-8A03-0602A698E6A6}" type="parTrans" cxnId="{BA5ECD61-23AD-4FA6-9336-9A9E9E9B9DCC}">
      <dgm:prSet/>
      <dgm:spPr/>
      <dgm:t>
        <a:bodyPr/>
        <a:lstStyle/>
        <a:p>
          <a:endParaRPr lang="en-US"/>
        </a:p>
      </dgm:t>
    </dgm:pt>
    <dgm:pt modelId="{5589F182-FEED-44C5-A0CD-59432B07977B}" type="sibTrans" cxnId="{BA5ECD61-23AD-4FA6-9336-9A9E9E9B9DCC}">
      <dgm:prSet/>
      <dgm:spPr/>
      <dgm:t>
        <a:bodyPr/>
        <a:lstStyle/>
        <a:p>
          <a:endParaRPr lang="en-US"/>
        </a:p>
      </dgm:t>
    </dgm:pt>
    <dgm:pt modelId="{A46F387A-DC13-1841-BEC0-7D53E3E4133D}" type="pres">
      <dgm:prSet presAssocID="{F2CE978D-3567-48B8-AFD6-955F7B34048E}" presName="linear" presStyleCnt="0">
        <dgm:presLayoutVars>
          <dgm:animLvl val="lvl"/>
          <dgm:resizeHandles val="exact"/>
        </dgm:presLayoutVars>
      </dgm:prSet>
      <dgm:spPr/>
    </dgm:pt>
    <dgm:pt modelId="{AE0869F7-0D49-654C-9945-7EF209F0134F}" type="pres">
      <dgm:prSet presAssocID="{64E50F5A-F733-464A-97A5-89296E5D1D5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1C58201-20A7-214B-840B-28D035B80369}" type="pres">
      <dgm:prSet presAssocID="{64E50F5A-F733-464A-97A5-89296E5D1D5D}" presName="childText" presStyleLbl="revTx" presStyleIdx="0" presStyleCnt="3">
        <dgm:presLayoutVars>
          <dgm:bulletEnabled val="1"/>
        </dgm:presLayoutVars>
      </dgm:prSet>
      <dgm:spPr/>
    </dgm:pt>
    <dgm:pt modelId="{A3E9D401-EC58-8A49-B30C-D8B702F171CC}" type="pres">
      <dgm:prSet presAssocID="{9D31C4B9-DC34-42E2-ACFB-FE0F7AE6BFE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D50C9F9-5EA7-DC40-A8C1-B80AC9D49DF1}" type="pres">
      <dgm:prSet presAssocID="{9D31C4B9-DC34-42E2-ACFB-FE0F7AE6BFE4}" presName="childText" presStyleLbl="revTx" presStyleIdx="1" presStyleCnt="3">
        <dgm:presLayoutVars>
          <dgm:bulletEnabled val="1"/>
        </dgm:presLayoutVars>
      </dgm:prSet>
      <dgm:spPr/>
    </dgm:pt>
    <dgm:pt modelId="{33678B39-0762-DE44-8ECF-7F31CCE139CA}" type="pres">
      <dgm:prSet presAssocID="{D9C53FF0-A505-4B05-A79D-D86E2C99A4B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D1A9E08-A4DA-714B-80B3-9EB0553B4DB1}" type="pres">
      <dgm:prSet presAssocID="{D9C53FF0-A505-4B05-A79D-D86E2C99A4B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9CEFA01-9CE4-DC41-BDFB-3A28B317B52A}" type="presOf" srcId="{4A407C91-0C78-4675-9346-36523C672E21}" destId="{3D50C9F9-5EA7-DC40-A8C1-B80AC9D49DF1}" srcOrd="0" destOrd="0" presId="urn:microsoft.com/office/officeart/2005/8/layout/vList2"/>
    <dgm:cxn modelId="{FBAA6602-C9DD-4C69-BA32-8A6E660997D5}" srcId="{F2CE978D-3567-48B8-AFD6-955F7B34048E}" destId="{9D31C4B9-DC34-42E2-ACFB-FE0F7AE6BFE4}" srcOrd="1" destOrd="0" parTransId="{789993EE-7346-4ABF-B9F2-9D6304E9283B}" sibTransId="{4D3DFFDB-9E77-41C2-B220-5D4C2216C2A1}"/>
    <dgm:cxn modelId="{89DC1A1C-AD1C-F243-8A3D-5B277168D71F}" type="presOf" srcId="{64E50F5A-F733-464A-97A5-89296E5D1D5D}" destId="{AE0869F7-0D49-654C-9945-7EF209F0134F}" srcOrd="0" destOrd="0" presId="urn:microsoft.com/office/officeart/2005/8/layout/vList2"/>
    <dgm:cxn modelId="{99583D2F-E62F-4F68-8F18-7CE775561846}" srcId="{F2CE978D-3567-48B8-AFD6-955F7B34048E}" destId="{D9C53FF0-A505-4B05-A79D-D86E2C99A4B0}" srcOrd="2" destOrd="0" parTransId="{D464BE34-7059-4AD0-823E-A051181DFC41}" sibTransId="{2EC3C7CC-DAF5-4367-90A8-7E31AE003C1C}"/>
    <dgm:cxn modelId="{C98D203E-63D8-A147-959A-9ECD24FA5614}" type="presOf" srcId="{315FD767-B951-4257-9281-49A4440A5E74}" destId="{8D1A9E08-A4DA-714B-80B3-9EB0553B4DB1}" srcOrd="0" destOrd="0" presId="urn:microsoft.com/office/officeart/2005/8/layout/vList2"/>
    <dgm:cxn modelId="{63B35D3E-988B-4035-B402-9D1DBFB3655F}" srcId="{F2CE978D-3567-48B8-AFD6-955F7B34048E}" destId="{64E50F5A-F733-464A-97A5-89296E5D1D5D}" srcOrd="0" destOrd="0" parTransId="{5F49D2F4-3BA1-43C0-A6C9-6C43ACB7F489}" sibTransId="{6F170F06-B7A0-4653-8060-F9F32FFC126D}"/>
    <dgm:cxn modelId="{C047745D-6E26-C343-9B1C-A5E8F22E09FF}" type="presOf" srcId="{F2CE978D-3567-48B8-AFD6-955F7B34048E}" destId="{A46F387A-DC13-1841-BEC0-7D53E3E4133D}" srcOrd="0" destOrd="0" presId="urn:microsoft.com/office/officeart/2005/8/layout/vList2"/>
    <dgm:cxn modelId="{BA5ECD61-23AD-4FA6-9336-9A9E9E9B9DCC}" srcId="{D9C53FF0-A505-4B05-A79D-D86E2C99A4B0}" destId="{315FD767-B951-4257-9281-49A4440A5E74}" srcOrd="0" destOrd="0" parTransId="{C4DA6D35-2F5E-45D8-8A03-0602A698E6A6}" sibTransId="{5589F182-FEED-44C5-A0CD-59432B07977B}"/>
    <dgm:cxn modelId="{8371B047-FB3B-664A-90D9-754BB58CC656}" type="presOf" srcId="{06B5B6C6-5A87-4116-A9ED-3A7A05A0F214}" destId="{81C58201-20A7-214B-840B-28D035B80369}" srcOrd="0" destOrd="0" presId="urn:microsoft.com/office/officeart/2005/8/layout/vList2"/>
    <dgm:cxn modelId="{8010FD67-8466-0143-BBD8-DD808E1F61A9}" type="presOf" srcId="{9D31C4B9-DC34-42E2-ACFB-FE0F7AE6BFE4}" destId="{A3E9D401-EC58-8A49-B30C-D8B702F171CC}" srcOrd="0" destOrd="0" presId="urn:microsoft.com/office/officeart/2005/8/layout/vList2"/>
    <dgm:cxn modelId="{F4CB8052-1EE7-47BC-A4A6-645B3DCEC97A}" srcId="{64E50F5A-F733-464A-97A5-89296E5D1D5D}" destId="{06B5B6C6-5A87-4116-A9ED-3A7A05A0F214}" srcOrd="0" destOrd="0" parTransId="{C213E76D-3008-4BE7-BC78-F49A05D31691}" sibTransId="{E0B5D33E-F650-4DD8-8481-8F079AE18793}"/>
    <dgm:cxn modelId="{C138CE54-282B-467A-B971-4D657F78DAE5}" srcId="{9D31C4B9-DC34-42E2-ACFB-FE0F7AE6BFE4}" destId="{4A407C91-0C78-4675-9346-36523C672E21}" srcOrd="0" destOrd="0" parTransId="{19C47D43-93BE-4563-ABBE-C263C61E606C}" sibTransId="{B87761F5-195A-46D7-8A20-D1F95F1C559B}"/>
    <dgm:cxn modelId="{98E7B7A2-9DFC-1545-9AD8-554F1673A24B}" type="presOf" srcId="{D9C53FF0-A505-4B05-A79D-D86E2C99A4B0}" destId="{33678B39-0762-DE44-8ECF-7F31CCE139CA}" srcOrd="0" destOrd="0" presId="urn:microsoft.com/office/officeart/2005/8/layout/vList2"/>
    <dgm:cxn modelId="{147B0AE5-4723-1645-9028-676523906A61}" type="presParOf" srcId="{A46F387A-DC13-1841-BEC0-7D53E3E4133D}" destId="{AE0869F7-0D49-654C-9945-7EF209F0134F}" srcOrd="0" destOrd="0" presId="urn:microsoft.com/office/officeart/2005/8/layout/vList2"/>
    <dgm:cxn modelId="{B795B755-FDEA-2446-AA7A-9F5397C623EF}" type="presParOf" srcId="{A46F387A-DC13-1841-BEC0-7D53E3E4133D}" destId="{81C58201-20A7-214B-840B-28D035B80369}" srcOrd="1" destOrd="0" presId="urn:microsoft.com/office/officeart/2005/8/layout/vList2"/>
    <dgm:cxn modelId="{A7717BF0-4E32-D44F-BAEC-059A36F61E85}" type="presParOf" srcId="{A46F387A-DC13-1841-BEC0-7D53E3E4133D}" destId="{A3E9D401-EC58-8A49-B30C-D8B702F171CC}" srcOrd="2" destOrd="0" presId="urn:microsoft.com/office/officeart/2005/8/layout/vList2"/>
    <dgm:cxn modelId="{2CDBDDA0-01E3-F941-9BE6-EB47F5D58A72}" type="presParOf" srcId="{A46F387A-DC13-1841-BEC0-7D53E3E4133D}" destId="{3D50C9F9-5EA7-DC40-A8C1-B80AC9D49DF1}" srcOrd="3" destOrd="0" presId="urn:microsoft.com/office/officeart/2005/8/layout/vList2"/>
    <dgm:cxn modelId="{8CD95BAA-10F6-2F47-A481-E020B126F07A}" type="presParOf" srcId="{A46F387A-DC13-1841-BEC0-7D53E3E4133D}" destId="{33678B39-0762-DE44-8ECF-7F31CCE139CA}" srcOrd="4" destOrd="0" presId="urn:microsoft.com/office/officeart/2005/8/layout/vList2"/>
    <dgm:cxn modelId="{42866BB7-7A3B-7742-9D13-CEEE3A7AAB95}" type="presParOf" srcId="{A46F387A-DC13-1841-BEC0-7D53E3E4133D}" destId="{8D1A9E08-A4DA-714B-80B3-9EB0553B4DB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59C45F-2DE6-4F65-96C3-9399C6898F3F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20ECEBB-0F9B-4A52-B612-DCB1F970DF3B}">
      <dgm:prSet/>
      <dgm:spPr/>
      <dgm:t>
        <a:bodyPr/>
        <a:lstStyle/>
        <a:p>
          <a:r>
            <a:rPr lang="en-US"/>
            <a:t>Definition: </a:t>
          </a:r>
        </a:p>
      </dgm:t>
    </dgm:pt>
    <dgm:pt modelId="{AB3684D3-A39B-4A03-BEB2-09BABFFAB5C6}" type="parTrans" cxnId="{B360BB0E-087B-4E5A-A347-5315C640CA4E}">
      <dgm:prSet/>
      <dgm:spPr/>
      <dgm:t>
        <a:bodyPr/>
        <a:lstStyle/>
        <a:p>
          <a:endParaRPr lang="en-US"/>
        </a:p>
      </dgm:t>
    </dgm:pt>
    <dgm:pt modelId="{B0E21E27-64C1-4626-90EC-41C685E17BD9}" type="sibTrans" cxnId="{B360BB0E-087B-4E5A-A347-5315C640CA4E}">
      <dgm:prSet/>
      <dgm:spPr/>
      <dgm:t>
        <a:bodyPr/>
        <a:lstStyle/>
        <a:p>
          <a:endParaRPr lang="en-US"/>
        </a:p>
      </dgm:t>
    </dgm:pt>
    <dgm:pt modelId="{84F057F1-5D2C-437A-A30E-F8532712B4F2}">
      <dgm:prSet/>
      <dgm:spPr/>
      <dgm:t>
        <a:bodyPr/>
        <a:lstStyle/>
        <a:p>
          <a:r>
            <a:rPr lang="en-US"/>
            <a:t>Activity in which the body’s large muscles move in a rhythmic manner for a sustained period of time.  </a:t>
          </a:r>
        </a:p>
      </dgm:t>
    </dgm:pt>
    <dgm:pt modelId="{43B1BB6D-11B7-4FFE-8D0D-8E341E27BC46}" type="parTrans" cxnId="{717C5B1A-951D-42A3-B2A7-8C5570B4AD5B}">
      <dgm:prSet/>
      <dgm:spPr/>
      <dgm:t>
        <a:bodyPr/>
        <a:lstStyle/>
        <a:p>
          <a:endParaRPr lang="en-US"/>
        </a:p>
      </dgm:t>
    </dgm:pt>
    <dgm:pt modelId="{90D5AB13-A74F-46E7-875E-639EB5D65A55}" type="sibTrans" cxnId="{717C5B1A-951D-42A3-B2A7-8C5570B4AD5B}">
      <dgm:prSet/>
      <dgm:spPr/>
      <dgm:t>
        <a:bodyPr/>
        <a:lstStyle/>
        <a:p>
          <a:endParaRPr lang="en-US"/>
        </a:p>
      </dgm:t>
    </dgm:pt>
    <dgm:pt modelId="{8362456B-1B55-4A56-BE14-1E86506B5CF5}">
      <dgm:prSet/>
      <dgm:spPr/>
      <dgm:t>
        <a:bodyPr/>
        <a:lstStyle/>
        <a:p>
          <a:r>
            <a:rPr lang="en-US"/>
            <a:t>Examples: </a:t>
          </a:r>
        </a:p>
      </dgm:t>
    </dgm:pt>
    <dgm:pt modelId="{6BD6D123-DBC5-4FC8-9608-F8160C42E8B4}" type="parTrans" cxnId="{2490D8E1-A98D-4F49-B49A-582287F90078}">
      <dgm:prSet/>
      <dgm:spPr/>
      <dgm:t>
        <a:bodyPr/>
        <a:lstStyle/>
        <a:p>
          <a:endParaRPr lang="en-US"/>
        </a:p>
      </dgm:t>
    </dgm:pt>
    <dgm:pt modelId="{FF031DB0-A40B-4F63-9628-4196B289D40A}" type="sibTrans" cxnId="{2490D8E1-A98D-4F49-B49A-582287F90078}">
      <dgm:prSet/>
      <dgm:spPr/>
      <dgm:t>
        <a:bodyPr/>
        <a:lstStyle/>
        <a:p>
          <a:endParaRPr lang="en-US"/>
        </a:p>
      </dgm:t>
    </dgm:pt>
    <dgm:pt modelId="{97D81C52-0379-4818-BD64-0BD71C208F4D}">
      <dgm:prSet/>
      <dgm:spPr/>
      <dgm:t>
        <a:bodyPr/>
        <a:lstStyle/>
        <a:p>
          <a:r>
            <a:rPr lang="en-US"/>
            <a:t>Brisk walking</a:t>
          </a:r>
        </a:p>
      </dgm:t>
    </dgm:pt>
    <dgm:pt modelId="{5C66A37E-DE15-4C0F-8C95-3401A3B70D52}" type="parTrans" cxnId="{D9A0A656-9285-4C8C-A2BB-71A1549586E4}">
      <dgm:prSet/>
      <dgm:spPr/>
      <dgm:t>
        <a:bodyPr/>
        <a:lstStyle/>
        <a:p>
          <a:endParaRPr lang="en-US"/>
        </a:p>
      </dgm:t>
    </dgm:pt>
    <dgm:pt modelId="{F914D893-62E3-469C-A1A8-A30268610626}" type="sibTrans" cxnId="{D9A0A656-9285-4C8C-A2BB-71A1549586E4}">
      <dgm:prSet/>
      <dgm:spPr/>
      <dgm:t>
        <a:bodyPr/>
        <a:lstStyle/>
        <a:p>
          <a:endParaRPr lang="en-US"/>
        </a:p>
      </dgm:t>
    </dgm:pt>
    <dgm:pt modelId="{201349E3-A94A-418D-B560-9A2B4C17CF1E}">
      <dgm:prSet/>
      <dgm:spPr/>
      <dgm:t>
        <a:bodyPr/>
        <a:lstStyle/>
        <a:p>
          <a:r>
            <a:rPr lang="en-US"/>
            <a:t>Running/jogging</a:t>
          </a:r>
        </a:p>
      </dgm:t>
    </dgm:pt>
    <dgm:pt modelId="{87AA8472-D36B-41EA-9A1C-15C5411F893C}" type="parTrans" cxnId="{CB7EF5CB-34B9-4033-AA66-F25E7E9417C5}">
      <dgm:prSet/>
      <dgm:spPr/>
      <dgm:t>
        <a:bodyPr/>
        <a:lstStyle/>
        <a:p>
          <a:endParaRPr lang="en-US"/>
        </a:p>
      </dgm:t>
    </dgm:pt>
    <dgm:pt modelId="{76FF5EAA-EC58-4C02-B799-2A14FBD6BE04}" type="sibTrans" cxnId="{CB7EF5CB-34B9-4033-AA66-F25E7E9417C5}">
      <dgm:prSet/>
      <dgm:spPr/>
      <dgm:t>
        <a:bodyPr/>
        <a:lstStyle/>
        <a:p>
          <a:endParaRPr lang="en-US"/>
        </a:p>
      </dgm:t>
    </dgm:pt>
    <dgm:pt modelId="{89D8B3CF-8E55-4977-B512-14EB94E550AF}">
      <dgm:prSet/>
      <dgm:spPr/>
      <dgm:t>
        <a:bodyPr/>
        <a:lstStyle/>
        <a:p>
          <a:r>
            <a:rPr lang="en-US"/>
            <a:t>Swimming</a:t>
          </a:r>
        </a:p>
      </dgm:t>
    </dgm:pt>
    <dgm:pt modelId="{21DFCC54-E3E8-4D35-ACD0-AE7348B0AA23}" type="parTrans" cxnId="{3578C6BB-B526-4787-BEF2-DAE6629547BA}">
      <dgm:prSet/>
      <dgm:spPr/>
      <dgm:t>
        <a:bodyPr/>
        <a:lstStyle/>
        <a:p>
          <a:endParaRPr lang="en-US"/>
        </a:p>
      </dgm:t>
    </dgm:pt>
    <dgm:pt modelId="{73E900C5-7DF3-4F10-81CE-87A29A37755D}" type="sibTrans" cxnId="{3578C6BB-B526-4787-BEF2-DAE6629547BA}">
      <dgm:prSet/>
      <dgm:spPr/>
      <dgm:t>
        <a:bodyPr/>
        <a:lstStyle/>
        <a:p>
          <a:endParaRPr lang="en-US"/>
        </a:p>
      </dgm:t>
    </dgm:pt>
    <dgm:pt modelId="{029A2DDE-F38F-4821-B75D-BF754F7A68C4}">
      <dgm:prSet/>
      <dgm:spPr/>
      <dgm:t>
        <a:bodyPr/>
        <a:lstStyle/>
        <a:p>
          <a:r>
            <a:rPr lang="en-US"/>
            <a:t>Bicycling</a:t>
          </a:r>
        </a:p>
      </dgm:t>
    </dgm:pt>
    <dgm:pt modelId="{2B2223B1-4F0D-400F-9912-10D32B11857D}" type="parTrans" cxnId="{6F22855D-62CA-4498-B131-71043F42F5A9}">
      <dgm:prSet/>
      <dgm:spPr/>
      <dgm:t>
        <a:bodyPr/>
        <a:lstStyle/>
        <a:p>
          <a:endParaRPr lang="en-US"/>
        </a:p>
      </dgm:t>
    </dgm:pt>
    <dgm:pt modelId="{9D05C825-BDFF-424A-9A84-F92EEE4A0EB5}" type="sibTrans" cxnId="{6F22855D-62CA-4498-B131-71043F42F5A9}">
      <dgm:prSet/>
      <dgm:spPr/>
      <dgm:t>
        <a:bodyPr/>
        <a:lstStyle/>
        <a:p>
          <a:endParaRPr lang="en-US"/>
        </a:p>
      </dgm:t>
    </dgm:pt>
    <dgm:pt modelId="{AB9CBABE-A677-3542-9B08-3FD98E14C3E9}" type="pres">
      <dgm:prSet presAssocID="{6159C45F-2DE6-4F65-96C3-9399C6898F3F}" presName="Name0" presStyleCnt="0">
        <dgm:presLayoutVars>
          <dgm:dir/>
          <dgm:animLvl val="lvl"/>
          <dgm:resizeHandles val="exact"/>
        </dgm:presLayoutVars>
      </dgm:prSet>
      <dgm:spPr/>
    </dgm:pt>
    <dgm:pt modelId="{24E5EEE1-927D-A349-AC31-E1399B5AE5ED}" type="pres">
      <dgm:prSet presAssocID="{820ECEBB-0F9B-4A52-B612-DCB1F970DF3B}" presName="composite" presStyleCnt="0"/>
      <dgm:spPr/>
    </dgm:pt>
    <dgm:pt modelId="{FF1B99F9-6F45-AB47-A79E-A488F44FF060}" type="pres">
      <dgm:prSet presAssocID="{820ECEBB-0F9B-4A52-B612-DCB1F970DF3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46C6151-DF63-C547-930D-4A1463552903}" type="pres">
      <dgm:prSet presAssocID="{820ECEBB-0F9B-4A52-B612-DCB1F970DF3B}" presName="desTx" presStyleLbl="alignAccFollowNode1" presStyleIdx="0" presStyleCnt="2">
        <dgm:presLayoutVars>
          <dgm:bulletEnabled val="1"/>
        </dgm:presLayoutVars>
      </dgm:prSet>
      <dgm:spPr/>
    </dgm:pt>
    <dgm:pt modelId="{2C26490C-AF53-5643-A125-8E6713235F45}" type="pres">
      <dgm:prSet presAssocID="{B0E21E27-64C1-4626-90EC-41C685E17BD9}" presName="space" presStyleCnt="0"/>
      <dgm:spPr/>
    </dgm:pt>
    <dgm:pt modelId="{22FAFE6B-043D-0F4B-AA05-D6755705484A}" type="pres">
      <dgm:prSet presAssocID="{8362456B-1B55-4A56-BE14-1E86506B5CF5}" presName="composite" presStyleCnt="0"/>
      <dgm:spPr/>
    </dgm:pt>
    <dgm:pt modelId="{8DE6E2B1-77D1-E84B-8484-DDB389A223CF}" type="pres">
      <dgm:prSet presAssocID="{8362456B-1B55-4A56-BE14-1E86506B5CF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546A8AF-1D1B-D747-92A8-FF4478C33E99}" type="pres">
      <dgm:prSet presAssocID="{8362456B-1B55-4A56-BE14-1E86506B5CF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360BB0E-087B-4E5A-A347-5315C640CA4E}" srcId="{6159C45F-2DE6-4F65-96C3-9399C6898F3F}" destId="{820ECEBB-0F9B-4A52-B612-DCB1F970DF3B}" srcOrd="0" destOrd="0" parTransId="{AB3684D3-A39B-4A03-BEB2-09BABFFAB5C6}" sibTransId="{B0E21E27-64C1-4626-90EC-41C685E17BD9}"/>
    <dgm:cxn modelId="{717C5B1A-951D-42A3-B2A7-8C5570B4AD5B}" srcId="{820ECEBB-0F9B-4A52-B612-DCB1F970DF3B}" destId="{84F057F1-5D2C-437A-A30E-F8532712B4F2}" srcOrd="0" destOrd="0" parTransId="{43B1BB6D-11B7-4FFE-8D0D-8E341E27BC46}" sibTransId="{90D5AB13-A74F-46E7-875E-639EB5D65A55}"/>
    <dgm:cxn modelId="{6F22855D-62CA-4498-B131-71043F42F5A9}" srcId="{8362456B-1B55-4A56-BE14-1E86506B5CF5}" destId="{029A2DDE-F38F-4821-B75D-BF754F7A68C4}" srcOrd="3" destOrd="0" parTransId="{2B2223B1-4F0D-400F-9912-10D32B11857D}" sibTransId="{9D05C825-BDFF-424A-9A84-F92EEE4A0EB5}"/>
    <dgm:cxn modelId="{DE075141-039B-2E44-94BC-A660AFB069D5}" type="presOf" srcId="{029A2DDE-F38F-4821-B75D-BF754F7A68C4}" destId="{E546A8AF-1D1B-D747-92A8-FF4478C33E99}" srcOrd="0" destOrd="3" presId="urn:microsoft.com/office/officeart/2005/8/layout/hList1"/>
    <dgm:cxn modelId="{78987F46-E581-C943-83BE-61F8F120EBA6}" type="presOf" srcId="{820ECEBB-0F9B-4A52-B612-DCB1F970DF3B}" destId="{FF1B99F9-6F45-AB47-A79E-A488F44FF060}" srcOrd="0" destOrd="0" presId="urn:microsoft.com/office/officeart/2005/8/layout/hList1"/>
    <dgm:cxn modelId="{29B0A156-9732-BA4F-BCB4-57AEB66CAC95}" type="presOf" srcId="{84F057F1-5D2C-437A-A30E-F8532712B4F2}" destId="{846C6151-DF63-C547-930D-4A1463552903}" srcOrd="0" destOrd="0" presId="urn:microsoft.com/office/officeart/2005/8/layout/hList1"/>
    <dgm:cxn modelId="{D9A0A656-9285-4C8C-A2BB-71A1549586E4}" srcId="{8362456B-1B55-4A56-BE14-1E86506B5CF5}" destId="{97D81C52-0379-4818-BD64-0BD71C208F4D}" srcOrd="0" destOrd="0" parTransId="{5C66A37E-DE15-4C0F-8C95-3401A3B70D52}" sibTransId="{F914D893-62E3-469C-A1A8-A30268610626}"/>
    <dgm:cxn modelId="{7B9248A8-7937-7D44-9948-38C715C89502}" type="presOf" srcId="{97D81C52-0379-4818-BD64-0BD71C208F4D}" destId="{E546A8AF-1D1B-D747-92A8-FF4478C33E99}" srcOrd="0" destOrd="0" presId="urn:microsoft.com/office/officeart/2005/8/layout/hList1"/>
    <dgm:cxn modelId="{3578C6BB-B526-4787-BEF2-DAE6629547BA}" srcId="{8362456B-1B55-4A56-BE14-1E86506B5CF5}" destId="{89D8B3CF-8E55-4977-B512-14EB94E550AF}" srcOrd="2" destOrd="0" parTransId="{21DFCC54-E3E8-4D35-ACD0-AE7348B0AA23}" sibTransId="{73E900C5-7DF3-4F10-81CE-87A29A37755D}"/>
    <dgm:cxn modelId="{CB7EF5CB-34B9-4033-AA66-F25E7E9417C5}" srcId="{8362456B-1B55-4A56-BE14-1E86506B5CF5}" destId="{201349E3-A94A-418D-B560-9A2B4C17CF1E}" srcOrd="1" destOrd="0" parTransId="{87AA8472-D36B-41EA-9A1C-15C5411F893C}" sibTransId="{76FF5EAA-EC58-4C02-B799-2A14FBD6BE04}"/>
    <dgm:cxn modelId="{139131D3-E8DC-FF44-A36A-72E6E62F5E73}" type="presOf" srcId="{6159C45F-2DE6-4F65-96C3-9399C6898F3F}" destId="{AB9CBABE-A677-3542-9B08-3FD98E14C3E9}" srcOrd="0" destOrd="0" presId="urn:microsoft.com/office/officeart/2005/8/layout/hList1"/>
    <dgm:cxn modelId="{4AA1A4D6-5E34-1B42-94FB-D992412138F1}" type="presOf" srcId="{89D8B3CF-8E55-4977-B512-14EB94E550AF}" destId="{E546A8AF-1D1B-D747-92A8-FF4478C33E99}" srcOrd="0" destOrd="2" presId="urn:microsoft.com/office/officeart/2005/8/layout/hList1"/>
    <dgm:cxn modelId="{2490D8E1-A98D-4F49-B49A-582287F90078}" srcId="{6159C45F-2DE6-4F65-96C3-9399C6898F3F}" destId="{8362456B-1B55-4A56-BE14-1E86506B5CF5}" srcOrd="1" destOrd="0" parTransId="{6BD6D123-DBC5-4FC8-9608-F8160C42E8B4}" sibTransId="{FF031DB0-A40B-4F63-9628-4196B289D40A}"/>
    <dgm:cxn modelId="{C86D00E4-8A75-A344-B068-1278D77C5871}" type="presOf" srcId="{201349E3-A94A-418D-B560-9A2B4C17CF1E}" destId="{E546A8AF-1D1B-D747-92A8-FF4478C33E99}" srcOrd="0" destOrd="1" presId="urn:microsoft.com/office/officeart/2005/8/layout/hList1"/>
    <dgm:cxn modelId="{858A34E9-2F09-FE4D-9E6F-CEAC6AB7C7B7}" type="presOf" srcId="{8362456B-1B55-4A56-BE14-1E86506B5CF5}" destId="{8DE6E2B1-77D1-E84B-8484-DDB389A223CF}" srcOrd="0" destOrd="0" presId="urn:microsoft.com/office/officeart/2005/8/layout/hList1"/>
    <dgm:cxn modelId="{97E87783-251F-9B4E-A788-3D190EEAFDF9}" type="presParOf" srcId="{AB9CBABE-A677-3542-9B08-3FD98E14C3E9}" destId="{24E5EEE1-927D-A349-AC31-E1399B5AE5ED}" srcOrd="0" destOrd="0" presId="urn:microsoft.com/office/officeart/2005/8/layout/hList1"/>
    <dgm:cxn modelId="{C219B559-5419-9A44-A32C-F7B9C5A4470A}" type="presParOf" srcId="{24E5EEE1-927D-A349-AC31-E1399B5AE5ED}" destId="{FF1B99F9-6F45-AB47-A79E-A488F44FF060}" srcOrd="0" destOrd="0" presId="urn:microsoft.com/office/officeart/2005/8/layout/hList1"/>
    <dgm:cxn modelId="{4ABC95A8-4421-A743-A484-0C44CD8E071B}" type="presParOf" srcId="{24E5EEE1-927D-A349-AC31-E1399B5AE5ED}" destId="{846C6151-DF63-C547-930D-4A1463552903}" srcOrd="1" destOrd="0" presId="urn:microsoft.com/office/officeart/2005/8/layout/hList1"/>
    <dgm:cxn modelId="{FF50FBCC-409A-8943-8229-3AA9BC2C6330}" type="presParOf" srcId="{AB9CBABE-A677-3542-9B08-3FD98E14C3E9}" destId="{2C26490C-AF53-5643-A125-8E6713235F45}" srcOrd="1" destOrd="0" presId="urn:microsoft.com/office/officeart/2005/8/layout/hList1"/>
    <dgm:cxn modelId="{A121FDF3-9BDD-DD41-A9F6-11D6EC2B83F8}" type="presParOf" srcId="{AB9CBABE-A677-3542-9B08-3FD98E14C3E9}" destId="{22FAFE6B-043D-0F4B-AA05-D6755705484A}" srcOrd="2" destOrd="0" presId="urn:microsoft.com/office/officeart/2005/8/layout/hList1"/>
    <dgm:cxn modelId="{61EDFA0A-0A88-FE49-901B-CD7866A342DA}" type="presParOf" srcId="{22FAFE6B-043D-0F4B-AA05-D6755705484A}" destId="{8DE6E2B1-77D1-E84B-8484-DDB389A223CF}" srcOrd="0" destOrd="0" presId="urn:microsoft.com/office/officeart/2005/8/layout/hList1"/>
    <dgm:cxn modelId="{304F7313-402F-E040-89A7-75004F11BEC6}" type="presParOf" srcId="{22FAFE6B-043D-0F4B-AA05-D6755705484A}" destId="{E546A8AF-1D1B-D747-92A8-FF4478C33E9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59C45F-2DE6-4F65-96C3-9399C6898F3F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20ECEBB-0F9B-4A52-B612-DCB1F970DF3B}">
      <dgm:prSet/>
      <dgm:spPr/>
      <dgm:t>
        <a:bodyPr/>
        <a:lstStyle/>
        <a:p>
          <a:r>
            <a:rPr lang="en-US"/>
            <a:t>Definition: </a:t>
          </a:r>
        </a:p>
      </dgm:t>
    </dgm:pt>
    <dgm:pt modelId="{AB3684D3-A39B-4A03-BEB2-09BABFFAB5C6}" type="parTrans" cxnId="{B360BB0E-087B-4E5A-A347-5315C640CA4E}">
      <dgm:prSet/>
      <dgm:spPr/>
      <dgm:t>
        <a:bodyPr/>
        <a:lstStyle/>
        <a:p>
          <a:endParaRPr lang="en-US"/>
        </a:p>
      </dgm:t>
    </dgm:pt>
    <dgm:pt modelId="{B0E21E27-64C1-4626-90EC-41C685E17BD9}" type="sibTrans" cxnId="{B360BB0E-087B-4E5A-A347-5315C640CA4E}">
      <dgm:prSet/>
      <dgm:spPr/>
      <dgm:t>
        <a:bodyPr/>
        <a:lstStyle/>
        <a:p>
          <a:endParaRPr lang="en-US"/>
        </a:p>
      </dgm:t>
    </dgm:pt>
    <dgm:pt modelId="{84F057F1-5D2C-437A-A30E-F8532712B4F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Physical activity, including exercise, that increases muscle strength, power, endurance, and mass. </a:t>
          </a:r>
          <a:endParaRPr lang="en-US" dirty="0"/>
        </a:p>
      </dgm:t>
    </dgm:pt>
    <dgm:pt modelId="{43B1BB6D-11B7-4FFE-8D0D-8E341E27BC46}" type="parTrans" cxnId="{717C5B1A-951D-42A3-B2A7-8C5570B4AD5B}">
      <dgm:prSet/>
      <dgm:spPr/>
      <dgm:t>
        <a:bodyPr/>
        <a:lstStyle/>
        <a:p>
          <a:endParaRPr lang="en-US"/>
        </a:p>
      </dgm:t>
    </dgm:pt>
    <dgm:pt modelId="{90D5AB13-A74F-46E7-875E-639EB5D65A55}" type="sibTrans" cxnId="{717C5B1A-951D-42A3-B2A7-8C5570B4AD5B}">
      <dgm:prSet/>
      <dgm:spPr/>
      <dgm:t>
        <a:bodyPr/>
        <a:lstStyle/>
        <a:p>
          <a:endParaRPr lang="en-US"/>
        </a:p>
      </dgm:t>
    </dgm:pt>
    <dgm:pt modelId="{8362456B-1B55-4A56-BE14-1E86506B5CF5}">
      <dgm:prSet/>
      <dgm:spPr/>
      <dgm:t>
        <a:bodyPr/>
        <a:lstStyle/>
        <a:p>
          <a:r>
            <a:rPr lang="en-US"/>
            <a:t>Examples: </a:t>
          </a:r>
        </a:p>
      </dgm:t>
    </dgm:pt>
    <dgm:pt modelId="{6BD6D123-DBC5-4FC8-9608-F8160C42E8B4}" type="parTrans" cxnId="{2490D8E1-A98D-4F49-B49A-582287F90078}">
      <dgm:prSet/>
      <dgm:spPr/>
      <dgm:t>
        <a:bodyPr/>
        <a:lstStyle/>
        <a:p>
          <a:endParaRPr lang="en-US"/>
        </a:p>
      </dgm:t>
    </dgm:pt>
    <dgm:pt modelId="{FF031DB0-A40B-4F63-9628-4196B289D40A}" type="sibTrans" cxnId="{2490D8E1-A98D-4F49-B49A-582287F90078}">
      <dgm:prSet/>
      <dgm:spPr/>
      <dgm:t>
        <a:bodyPr/>
        <a:lstStyle/>
        <a:p>
          <a:endParaRPr lang="en-US"/>
        </a:p>
      </dgm:t>
    </dgm:pt>
    <dgm:pt modelId="{97D81C52-0379-4818-BD64-0BD71C208F4D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Lifting weights</a:t>
          </a:r>
          <a:endParaRPr lang="en-US" dirty="0"/>
        </a:p>
      </dgm:t>
    </dgm:pt>
    <dgm:pt modelId="{5C66A37E-DE15-4C0F-8C95-3401A3B70D52}" type="parTrans" cxnId="{D9A0A656-9285-4C8C-A2BB-71A1549586E4}">
      <dgm:prSet/>
      <dgm:spPr/>
      <dgm:t>
        <a:bodyPr/>
        <a:lstStyle/>
        <a:p>
          <a:endParaRPr lang="en-US"/>
        </a:p>
      </dgm:t>
    </dgm:pt>
    <dgm:pt modelId="{F914D893-62E3-469C-A1A8-A30268610626}" type="sibTrans" cxnId="{D9A0A656-9285-4C8C-A2BB-71A1549586E4}">
      <dgm:prSet/>
      <dgm:spPr/>
      <dgm:t>
        <a:bodyPr/>
        <a:lstStyle/>
        <a:p>
          <a:endParaRPr lang="en-US"/>
        </a:p>
      </dgm:t>
    </dgm:pt>
    <dgm:pt modelId="{029A2DDE-F38F-4821-B75D-BF754F7A68C4}">
      <dgm:prSet/>
      <dgm:spPr/>
      <dgm:t>
        <a:bodyPr/>
        <a:lstStyle/>
        <a:p>
          <a:endParaRPr lang="en-US" dirty="0"/>
        </a:p>
      </dgm:t>
    </dgm:pt>
    <dgm:pt modelId="{2B2223B1-4F0D-400F-9912-10D32B11857D}" type="parTrans" cxnId="{6F22855D-62CA-4498-B131-71043F42F5A9}">
      <dgm:prSet/>
      <dgm:spPr/>
      <dgm:t>
        <a:bodyPr/>
        <a:lstStyle/>
        <a:p>
          <a:endParaRPr lang="en-US"/>
        </a:p>
      </dgm:t>
    </dgm:pt>
    <dgm:pt modelId="{9D05C825-BDFF-424A-9A84-F92EEE4A0EB5}" type="sibTrans" cxnId="{6F22855D-62CA-4498-B131-71043F42F5A9}">
      <dgm:prSet/>
      <dgm:spPr/>
      <dgm:t>
        <a:bodyPr/>
        <a:lstStyle/>
        <a:p>
          <a:endParaRPr lang="en-US"/>
        </a:p>
      </dgm:t>
    </dgm:pt>
    <dgm:pt modelId="{AF675998-BA85-4347-A8AF-9E74734D9899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Using resistance bands</a:t>
          </a:r>
          <a:endParaRPr lang="en-US" dirty="0">
            <a:solidFill>
              <a:schemeClr val="tx1"/>
            </a:solidFill>
          </a:endParaRPr>
        </a:p>
      </dgm:t>
    </dgm:pt>
    <dgm:pt modelId="{7DEDB5F9-C6F0-B74A-877B-2DAE00497C2F}" type="parTrans" cxnId="{7BD04FAE-7708-AB46-A542-67E89B4927B4}">
      <dgm:prSet/>
      <dgm:spPr/>
      <dgm:t>
        <a:bodyPr/>
        <a:lstStyle/>
        <a:p>
          <a:endParaRPr lang="en-US"/>
        </a:p>
      </dgm:t>
    </dgm:pt>
    <dgm:pt modelId="{A8A8372A-18CC-3C47-9E0D-90BAFD7FF1D7}" type="sibTrans" cxnId="{7BD04FAE-7708-AB46-A542-67E89B4927B4}">
      <dgm:prSet/>
      <dgm:spPr/>
      <dgm:t>
        <a:bodyPr/>
        <a:lstStyle/>
        <a:p>
          <a:endParaRPr lang="en-US"/>
        </a:p>
      </dgm:t>
    </dgm:pt>
    <dgm:pt modelId="{E16C53EC-0ECA-B14B-A318-1F5A7F262942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Bodyweight exercises</a:t>
          </a:r>
          <a:endParaRPr lang="en-US" dirty="0">
            <a:solidFill>
              <a:schemeClr val="tx1"/>
            </a:solidFill>
          </a:endParaRPr>
        </a:p>
      </dgm:t>
    </dgm:pt>
    <dgm:pt modelId="{3943908C-BBC7-7E49-ADD6-3B1EA3C83717}" type="parTrans" cxnId="{F026D919-0FE7-D643-A135-E7382ECFC16D}">
      <dgm:prSet/>
      <dgm:spPr/>
      <dgm:t>
        <a:bodyPr/>
        <a:lstStyle/>
        <a:p>
          <a:endParaRPr lang="en-US"/>
        </a:p>
      </dgm:t>
    </dgm:pt>
    <dgm:pt modelId="{43CBE9C7-22F7-264A-B95B-91380866E7DE}" type="sibTrans" cxnId="{F026D919-0FE7-D643-A135-E7382ECFC16D}">
      <dgm:prSet/>
      <dgm:spPr/>
      <dgm:t>
        <a:bodyPr/>
        <a:lstStyle/>
        <a:p>
          <a:endParaRPr lang="en-US"/>
        </a:p>
      </dgm:t>
    </dgm:pt>
    <dgm:pt modelId="{D2399B18-323E-D84C-A1C7-9EB16BEF29A9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Carrying heavy loads</a:t>
          </a:r>
          <a:endParaRPr lang="en-US" dirty="0">
            <a:solidFill>
              <a:schemeClr val="tx1"/>
            </a:solidFill>
          </a:endParaRPr>
        </a:p>
      </dgm:t>
    </dgm:pt>
    <dgm:pt modelId="{243DA829-4396-244A-804B-1E3AFA837392}" type="parTrans" cxnId="{21555BC8-FE03-9E4D-A422-C7F5ED7DD2A4}">
      <dgm:prSet/>
      <dgm:spPr/>
      <dgm:t>
        <a:bodyPr/>
        <a:lstStyle/>
        <a:p>
          <a:endParaRPr lang="en-US"/>
        </a:p>
      </dgm:t>
    </dgm:pt>
    <dgm:pt modelId="{A6B54BBA-DBFC-1643-9813-CE7FE5C7AB7D}" type="sibTrans" cxnId="{21555BC8-FE03-9E4D-A422-C7F5ED7DD2A4}">
      <dgm:prSet/>
      <dgm:spPr/>
      <dgm:t>
        <a:bodyPr/>
        <a:lstStyle/>
        <a:p>
          <a:endParaRPr lang="en-US"/>
        </a:p>
      </dgm:t>
    </dgm:pt>
    <dgm:pt modelId="{79C97C14-4DE9-224D-916D-D513A533D80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Heavy gardening</a:t>
          </a:r>
        </a:p>
      </dgm:t>
    </dgm:pt>
    <dgm:pt modelId="{48D3F5B8-FE3D-C247-B780-B152235B2B76}" type="parTrans" cxnId="{73E776E0-2F79-3C4B-A0E8-51A25AA601BE}">
      <dgm:prSet/>
      <dgm:spPr/>
      <dgm:t>
        <a:bodyPr/>
        <a:lstStyle/>
        <a:p>
          <a:endParaRPr lang="en-US"/>
        </a:p>
      </dgm:t>
    </dgm:pt>
    <dgm:pt modelId="{31BE15D2-31BC-2649-985A-74D28AA91B9C}" type="sibTrans" cxnId="{73E776E0-2F79-3C4B-A0E8-51A25AA601BE}">
      <dgm:prSet/>
      <dgm:spPr/>
      <dgm:t>
        <a:bodyPr/>
        <a:lstStyle/>
        <a:p>
          <a:endParaRPr lang="en-US"/>
        </a:p>
      </dgm:t>
    </dgm:pt>
    <dgm:pt modelId="{AB9CBABE-A677-3542-9B08-3FD98E14C3E9}" type="pres">
      <dgm:prSet presAssocID="{6159C45F-2DE6-4F65-96C3-9399C6898F3F}" presName="Name0" presStyleCnt="0">
        <dgm:presLayoutVars>
          <dgm:dir/>
          <dgm:animLvl val="lvl"/>
          <dgm:resizeHandles val="exact"/>
        </dgm:presLayoutVars>
      </dgm:prSet>
      <dgm:spPr/>
    </dgm:pt>
    <dgm:pt modelId="{24E5EEE1-927D-A349-AC31-E1399B5AE5ED}" type="pres">
      <dgm:prSet presAssocID="{820ECEBB-0F9B-4A52-B612-DCB1F970DF3B}" presName="composite" presStyleCnt="0"/>
      <dgm:spPr/>
    </dgm:pt>
    <dgm:pt modelId="{FF1B99F9-6F45-AB47-A79E-A488F44FF060}" type="pres">
      <dgm:prSet presAssocID="{820ECEBB-0F9B-4A52-B612-DCB1F970DF3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46C6151-DF63-C547-930D-4A1463552903}" type="pres">
      <dgm:prSet presAssocID="{820ECEBB-0F9B-4A52-B612-DCB1F970DF3B}" presName="desTx" presStyleLbl="alignAccFollowNode1" presStyleIdx="0" presStyleCnt="2">
        <dgm:presLayoutVars>
          <dgm:bulletEnabled val="1"/>
        </dgm:presLayoutVars>
      </dgm:prSet>
      <dgm:spPr/>
    </dgm:pt>
    <dgm:pt modelId="{2C26490C-AF53-5643-A125-8E6713235F45}" type="pres">
      <dgm:prSet presAssocID="{B0E21E27-64C1-4626-90EC-41C685E17BD9}" presName="space" presStyleCnt="0"/>
      <dgm:spPr/>
    </dgm:pt>
    <dgm:pt modelId="{22FAFE6B-043D-0F4B-AA05-D6755705484A}" type="pres">
      <dgm:prSet presAssocID="{8362456B-1B55-4A56-BE14-1E86506B5CF5}" presName="composite" presStyleCnt="0"/>
      <dgm:spPr/>
    </dgm:pt>
    <dgm:pt modelId="{8DE6E2B1-77D1-E84B-8484-DDB389A223CF}" type="pres">
      <dgm:prSet presAssocID="{8362456B-1B55-4A56-BE14-1E86506B5CF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546A8AF-1D1B-D747-92A8-FF4478C33E99}" type="pres">
      <dgm:prSet presAssocID="{8362456B-1B55-4A56-BE14-1E86506B5CF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64BE204-8747-BA4F-AD45-F10ED8248871}" type="presOf" srcId="{8362456B-1B55-4A56-BE14-1E86506B5CF5}" destId="{8DE6E2B1-77D1-E84B-8484-DDB389A223CF}" srcOrd="0" destOrd="0" presId="urn:microsoft.com/office/officeart/2005/8/layout/hList1"/>
    <dgm:cxn modelId="{B360BB0E-087B-4E5A-A347-5315C640CA4E}" srcId="{6159C45F-2DE6-4F65-96C3-9399C6898F3F}" destId="{820ECEBB-0F9B-4A52-B612-DCB1F970DF3B}" srcOrd="0" destOrd="0" parTransId="{AB3684D3-A39B-4A03-BEB2-09BABFFAB5C6}" sibTransId="{B0E21E27-64C1-4626-90EC-41C685E17BD9}"/>
    <dgm:cxn modelId="{6A2B0A10-523D-C84E-83D4-1B3D71F32415}" type="presOf" srcId="{AF675998-BA85-4347-A8AF-9E74734D9899}" destId="{E546A8AF-1D1B-D747-92A8-FF4478C33E99}" srcOrd="0" destOrd="1" presId="urn:microsoft.com/office/officeart/2005/8/layout/hList1"/>
    <dgm:cxn modelId="{F026D919-0FE7-D643-A135-E7382ECFC16D}" srcId="{8362456B-1B55-4A56-BE14-1E86506B5CF5}" destId="{E16C53EC-0ECA-B14B-A318-1F5A7F262942}" srcOrd="2" destOrd="0" parTransId="{3943908C-BBC7-7E49-ADD6-3B1EA3C83717}" sibTransId="{43CBE9C7-22F7-264A-B95B-91380866E7DE}"/>
    <dgm:cxn modelId="{717C5B1A-951D-42A3-B2A7-8C5570B4AD5B}" srcId="{820ECEBB-0F9B-4A52-B612-DCB1F970DF3B}" destId="{84F057F1-5D2C-437A-A30E-F8532712B4F2}" srcOrd="0" destOrd="0" parTransId="{43B1BB6D-11B7-4FFE-8D0D-8E341E27BC46}" sibTransId="{90D5AB13-A74F-46E7-875E-639EB5D65A55}"/>
    <dgm:cxn modelId="{70FEF833-1178-594B-9EC6-D422CDEB0DC3}" type="presOf" srcId="{6159C45F-2DE6-4F65-96C3-9399C6898F3F}" destId="{AB9CBABE-A677-3542-9B08-3FD98E14C3E9}" srcOrd="0" destOrd="0" presId="urn:microsoft.com/office/officeart/2005/8/layout/hList1"/>
    <dgm:cxn modelId="{6F22855D-62CA-4498-B131-71043F42F5A9}" srcId="{8362456B-1B55-4A56-BE14-1E86506B5CF5}" destId="{029A2DDE-F38F-4821-B75D-BF754F7A68C4}" srcOrd="5" destOrd="0" parTransId="{2B2223B1-4F0D-400F-9912-10D32B11857D}" sibTransId="{9D05C825-BDFF-424A-9A84-F92EEE4A0EB5}"/>
    <dgm:cxn modelId="{D9A0A656-9285-4C8C-A2BB-71A1549586E4}" srcId="{8362456B-1B55-4A56-BE14-1E86506B5CF5}" destId="{97D81C52-0379-4818-BD64-0BD71C208F4D}" srcOrd="0" destOrd="0" parTransId="{5C66A37E-DE15-4C0F-8C95-3401A3B70D52}" sibTransId="{F914D893-62E3-469C-A1A8-A30268610626}"/>
    <dgm:cxn modelId="{0AD0FD94-A73E-6D41-BF13-0643691F41F6}" type="presOf" srcId="{79C97C14-4DE9-224D-916D-D513A533D80E}" destId="{E546A8AF-1D1B-D747-92A8-FF4478C33E99}" srcOrd="0" destOrd="4" presId="urn:microsoft.com/office/officeart/2005/8/layout/hList1"/>
    <dgm:cxn modelId="{27569AA9-4568-8648-8560-929F504E59D7}" type="presOf" srcId="{E16C53EC-0ECA-B14B-A318-1F5A7F262942}" destId="{E546A8AF-1D1B-D747-92A8-FF4478C33E99}" srcOrd="0" destOrd="2" presId="urn:microsoft.com/office/officeart/2005/8/layout/hList1"/>
    <dgm:cxn modelId="{7BD04FAE-7708-AB46-A542-67E89B4927B4}" srcId="{8362456B-1B55-4A56-BE14-1E86506B5CF5}" destId="{AF675998-BA85-4347-A8AF-9E74734D9899}" srcOrd="1" destOrd="0" parTransId="{7DEDB5F9-C6F0-B74A-877B-2DAE00497C2F}" sibTransId="{A8A8372A-18CC-3C47-9E0D-90BAFD7FF1D7}"/>
    <dgm:cxn modelId="{A5D34DBD-D252-1A40-9375-B577D5341E04}" type="presOf" srcId="{84F057F1-5D2C-437A-A30E-F8532712B4F2}" destId="{846C6151-DF63-C547-930D-4A1463552903}" srcOrd="0" destOrd="0" presId="urn:microsoft.com/office/officeart/2005/8/layout/hList1"/>
    <dgm:cxn modelId="{4C3F8FC3-5A18-CA4F-A2DA-63438B0D4E8C}" type="presOf" srcId="{D2399B18-323E-D84C-A1C7-9EB16BEF29A9}" destId="{E546A8AF-1D1B-D747-92A8-FF4478C33E99}" srcOrd="0" destOrd="3" presId="urn:microsoft.com/office/officeart/2005/8/layout/hList1"/>
    <dgm:cxn modelId="{21555BC8-FE03-9E4D-A422-C7F5ED7DD2A4}" srcId="{8362456B-1B55-4A56-BE14-1E86506B5CF5}" destId="{D2399B18-323E-D84C-A1C7-9EB16BEF29A9}" srcOrd="3" destOrd="0" parTransId="{243DA829-4396-244A-804B-1E3AFA837392}" sibTransId="{A6B54BBA-DBFC-1643-9813-CE7FE5C7AB7D}"/>
    <dgm:cxn modelId="{2E1672D8-E508-7F44-A62A-82024322260B}" type="presOf" srcId="{97D81C52-0379-4818-BD64-0BD71C208F4D}" destId="{E546A8AF-1D1B-D747-92A8-FF4478C33E99}" srcOrd="0" destOrd="0" presId="urn:microsoft.com/office/officeart/2005/8/layout/hList1"/>
    <dgm:cxn modelId="{73E776E0-2F79-3C4B-A0E8-51A25AA601BE}" srcId="{8362456B-1B55-4A56-BE14-1E86506B5CF5}" destId="{79C97C14-4DE9-224D-916D-D513A533D80E}" srcOrd="4" destOrd="0" parTransId="{48D3F5B8-FE3D-C247-B780-B152235B2B76}" sibTransId="{31BE15D2-31BC-2649-985A-74D28AA91B9C}"/>
    <dgm:cxn modelId="{2490D8E1-A98D-4F49-B49A-582287F90078}" srcId="{6159C45F-2DE6-4F65-96C3-9399C6898F3F}" destId="{8362456B-1B55-4A56-BE14-1E86506B5CF5}" srcOrd="1" destOrd="0" parTransId="{6BD6D123-DBC5-4FC8-9608-F8160C42E8B4}" sibTransId="{FF031DB0-A40B-4F63-9628-4196B289D40A}"/>
    <dgm:cxn modelId="{0D2C1BE9-458F-4743-91CA-7576F6DA5361}" type="presOf" srcId="{820ECEBB-0F9B-4A52-B612-DCB1F970DF3B}" destId="{FF1B99F9-6F45-AB47-A79E-A488F44FF060}" srcOrd="0" destOrd="0" presId="urn:microsoft.com/office/officeart/2005/8/layout/hList1"/>
    <dgm:cxn modelId="{FC9666FB-9CD0-B349-8310-0BE19D641F3A}" type="presOf" srcId="{029A2DDE-F38F-4821-B75D-BF754F7A68C4}" destId="{E546A8AF-1D1B-D747-92A8-FF4478C33E99}" srcOrd="0" destOrd="5" presId="urn:microsoft.com/office/officeart/2005/8/layout/hList1"/>
    <dgm:cxn modelId="{4EAB574D-50F2-8E4A-91F8-6D63A45E105A}" type="presParOf" srcId="{AB9CBABE-A677-3542-9B08-3FD98E14C3E9}" destId="{24E5EEE1-927D-A349-AC31-E1399B5AE5ED}" srcOrd="0" destOrd="0" presId="urn:microsoft.com/office/officeart/2005/8/layout/hList1"/>
    <dgm:cxn modelId="{13C8B2D1-8CCD-C342-A454-E940E6E8FD6C}" type="presParOf" srcId="{24E5EEE1-927D-A349-AC31-E1399B5AE5ED}" destId="{FF1B99F9-6F45-AB47-A79E-A488F44FF060}" srcOrd="0" destOrd="0" presId="urn:microsoft.com/office/officeart/2005/8/layout/hList1"/>
    <dgm:cxn modelId="{01D123C6-6E92-8746-88F0-05A27B75C3C1}" type="presParOf" srcId="{24E5EEE1-927D-A349-AC31-E1399B5AE5ED}" destId="{846C6151-DF63-C547-930D-4A1463552903}" srcOrd="1" destOrd="0" presId="urn:microsoft.com/office/officeart/2005/8/layout/hList1"/>
    <dgm:cxn modelId="{6E35AECF-7E59-6844-BEB6-060AFFE5C4B5}" type="presParOf" srcId="{AB9CBABE-A677-3542-9B08-3FD98E14C3E9}" destId="{2C26490C-AF53-5643-A125-8E6713235F45}" srcOrd="1" destOrd="0" presId="urn:microsoft.com/office/officeart/2005/8/layout/hList1"/>
    <dgm:cxn modelId="{86E755DB-D5B2-0942-A33B-6474A9DAD5A9}" type="presParOf" srcId="{AB9CBABE-A677-3542-9B08-3FD98E14C3E9}" destId="{22FAFE6B-043D-0F4B-AA05-D6755705484A}" srcOrd="2" destOrd="0" presId="urn:microsoft.com/office/officeart/2005/8/layout/hList1"/>
    <dgm:cxn modelId="{965F68BC-0B0B-5642-A605-299C4AA83BF3}" type="presParOf" srcId="{22FAFE6B-043D-0F4B-AA05-D6755705484A}" destId="{8DE6E2B1-77D1-E84B-8484-DDB389A223CF}" srcOrd="0" destOrd="0" presId="urn:microsoft.com/office/officeart/2005/8/layout/hList1"/>
    <dgm:cxn modelId="{F8F489FF-C18A-DD41-A4B5-DEC0F7C0C85F}" type="presParOf" srcId="{22FAFE6B-043D-0F4B-AA05-D6755705484A}" destId="{E546A8AF-1D1B-D747-92A8-FF4478C33E9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59C45F-2DE6-4F65-96C3-9399C6898F3F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20ECEBB-0F9B-4A52-B612-DCB1F970DF3B}">
      <dgm:prSet/>
      <dgm:spPr/>
      <dgm:t>
        <a:bodyPr/>
        <a:lstStyle/>
        <a:p>
          <a:r>
            <a:rPr lang="en-US"/>
            <a:t>Definition: </a:t>
          </a:r>
        </a:p>
      </dgm:t>
    </dgm:pt>
    <dgm:pt modelId="{AB3684D3-A39B-4A03-BEB2-09BABFFAB5C6}" type="parTrans" cxnId="{B360BB0E-087B-4E5A-A347-5315C640CA4E}">
      <dgm:prSet/>
      <dgm:spPr/>
      <dgm:t>
        <a:bodyPr/>
        <a:lstStyle/>
        <a:p>
          <a:endParaRPr lang="en-US"/>
        </a:p>
      </dgm:t>
    </dgm:pt>
    <dgm:pt modelId="{B0E21E27-64C1-4626-90EC-41C685E17BD9}" type="sibTrans" cxnId="{B360BB0E-087B-4E5A-A347-5315C640CA4E}">
      <dgm:prSet/>
      <dgm:spPr/>
      <dgm:t>
        <a:bodyPr/>
        <a:lstStyle/>
        <a:p>
          <a:endParaRPr lang="en-US"/>
        </a:p>
      </dgm:t>
    </dgm:pt>
    <dgm:pt modelId="{84F057F1-5D2C-437A-A30E-F8532712B4F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+mn-lt"/>
            </a:rPr>
            <a:t>A form of exercise that combines body movement, mental focus, and controlled breathing to improve strength, balance, flexibility, and overall health. </a:t>
          </a:r>
          <a:endParaRPr lang="en-US" dirty="0"/>
        </a:p>
      </dgm:t>
    </dgm:pt>
    <dgm:pt modelId="{43B1BB6D-11B7-4FFE-8D0D-8E341E27BC46}" type="parTrans" cxnId="{717C5B1A-951D-42A3-B2A7-8C5570B4AD5B}">
      <dgm:prSet/>
      <dgm:spPr/>
      <dgm:t>
        <a:bodyPr/>
        <a:lstStyle/>
        <a:p>
          <a:endParaRPr lang="en-US"/>
        </a:p>
      </dgm:t>
    </dgm:pt>
    <dgm:pt modelId="{90D5AB13-A74F-46E7-875E-639EB5D65A55}" type="sibTrans" cxnId="{717C5B1A-951D-42A3-B2A7-8C5570B4AD5B}">
      <dgm:prSet/>
      <dgm:spPr/>
      <dgm:t>
        <a:bodyPr/>
        <a:lstStyle/>
        <a:p>
          <a:endParaRPr lang="en-US"/>
        </a:p>
      </dgm:t>
    </dgm:pt>
    <dgm:pt modelId="{8362456B-1B55-4A56-BE14-1E86506B5CF5}">
      <dgm:prSet/>
      <dgm:spPr/>
      <dgm:t>
        <a:bodyPr/>
        <a:lstStyle/>
        <a:p>
          <a:r>
            <a:rPr lang="en-US"/>
            <a:t>Examples: </a:t>
          </a:r>
        </a:p>
      </dgm:t>
    </dgm:pt>
    <dgm:pt modelId="{6BD6D123-DBC5-4FC8-9608-F8160C42E8B4}" type="parTrans" cxnId="{2490D8E1-A98D-4F49-B49A-582287F90078}">
      <dgm:prSet/>
      <dgm:spPr/>
      <dgm:t>
        <a:bodyPr/>
        <a:lstStyle/>
        <a:p>
          <a:endParaRPr lang="en-US"/>
        </a:p>
      </dgm:t>
    </dgm:pt>
    <dgm:pt modelId="{FF031DB0-A40B-4F63-9628-4196B289D40A}" type="sibTrans" cxnId="{2490D8E1-A98D-4F49-B49A-582287F90078}">
      <dgm:prSet/>
      <dgm:spPr/>
      <dgm:t>
        <a:bodyPr/>
        <a:lstStyle/>
        <a:p>
          <a:endParaRPr lang="en-US"/>
        </a:p>
      </dgm:t>
    </dgm:pt>
    <dgm:pt modelId="{97D81C52-0379-4818-BD64-0BD71C208F4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Yoga</a:t>
          </a:r>
          <a:endParaRPr lang="en-US" dirty="0"/>
        </a:p>
      </dgm:t>
    </dgm:pt>
    <dgm:pt modelId="{5C66A37E-DE15-4C0F-8C95-3401A3B70D52}" type="parTrans" cxnId="{D9A0A656-9285-4C8C-A2BB-71A1549586E4}">
      <dgm:prSet/>
      <dgm:spPr/>
      <dgm:t>
        <a:bodyPr/>
        <a:lstStyle/>
        <a:p>
          <a:endParaRPr lang="en-US"/>
        </a:p>
      </dgm:t>
    </dgm:pt>
    <dgm:pt modelId="{F914D893-62E3-469C-A1A8-A30268610626}" type="sibTrans" cxnId="{D9A0A656-9285-4C8C-A2BB-71A1549586E4}">
      <dgm:prSet/>
      <dgm:spPr/>
      <dgm:t>
        <a:bodyPr/>
        <a:lstStyle/>
        <a:p>
          <a:endParaRPr lang="en-US"/>
        </a:p>
      </dgm:t>
    </dgm:pt>
    <dgm:pt modelId="{029A2DDE-F38F-4821-B75D-BF754F7A68C4}">
      <dgm:prSet/>
      <dgm:spPr/>
      <dgm:t>
        <a:bodyPr/>
        <a:lstStyle/>
        <a:p>
          <a:endParaRPr lang="en-US" dirty="0"/>
        </a:p>
      </dgm:t>
    </dgm:pt>
    <dgm:pt modelId="{2B2223B1-4F0D-400F-9912-10D32B11857D}" type="parTrans" cxnId="{6F22855D-62CA-4498-B131-71043F42F5A9}">
      <dgm:prSet/>
      <dgm:spPr/>
      <dgm:t>
        <a:bodyPr/>
        <a:lstStyle/>
        <a:p>
          <a:endParaRPr lang="en-US"/>
        </a:p>
      </dgm:t>
    </dgm:pt>
    <dgm:pt modelId="{9D05C825-BDFF-424A-9A84-F92EEE4A0EB5}" type="sibTrans" cxnId="{6F22855D-62CA-4498-B131-71043F42F5A9}">
      <dgm:prSet/>
      <dgm:spPr/>
      <dgm:t>
        <a:bodyPr/>
        <a:lstStyle/>
        <a:p>
          <a:endParaRPr lang="en-US"/>
        </a:p>
      </dgm:t>
    </dgm:pt>
    <dgm:pt modelId="{62D8D299-DED8-3446-91BD-23FAD3B55378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Tai Chi</a:t>
          </a:r>
          <a:endParaRPr lang="en-US" dirty="0">
            <a:solidFill>
              <a:schemeClr val="tx1"/>
            </a:solidFill>
          </a:endParaRPr>
        </a:p>
      </dgm:t>
    </dgm:pt>
    <dgm:pt modelId="{0A1475D4-2A61-624D-810E-B80E9351E14C}" type="parTrans" cxnId="{EC3C5C0C-D2F9-F14A-89DF-22ABB0D5B908}">
      <dgm:prSet/>
      <dgm:spPr/>
      <dgm:t>
        <a:bodyPr/>
        <a:lstStyle/>
        <a:p>
          <a:endParaRPr lang="en-US"/>
        </a:p>
      </dgm:t>
    </dgm:pt>
    <dgm:pt modelId="{392504AC-C732-B348-9207-0C7014C18969}" type="sibTrans" cxnId="{EC3C5C0C-D2F9-F14A-89DF-22ABB0D5B908}">
      <dgm:prSet/>
      <dgm:spPr/>
      <dgm:t>
        <a:bodyPr/>
        <a:lstStyle/>
        <a:p>
          <a:endParaRPr lang="en-US"/>
        </a:p>
      </dgm:t>
    </dgm:pt>
    <dgm:pt modelId="{7D96CBEB-A565-6E46-B95B-3C57B9161130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Qi gong</a:t>
          </a:r>
          <a:endParaRPr lang="en-US" dirty="0">
            <a:solidFill>
              <a:schemeClr val="tx1"/>
            </a:solidFill>
          </a:endParaRPr>
        </a:p>
      </dgm:t>
    </dgm:pt>
    <dgm:pt modelId="{7AA7CC64-1E70-154E-BD6A-D8163A28A64C}" type="parTrans" cxnId="{77273FEF-4358-E945-B530-5DA8EB9E7E08}">
      <dgm:prSet/>
      <dgm:spPr/>
      <dgm:t>
        <a:bodyPr/>
        <a:lstStyle/>
        <a:p>
          <a:endParaRPr lang="en-US"/>
        </a:p>
      </dgm:t>
    </dgm:pt>
    <dgm:pt modelId="{91F5A358-1007-1647-9164-EDAFF19D9852}" type="sibTrans" cxnId="{77273FEF-4358-E945-B530-5DA8EB9E7E08}">
      <dgm:prSet/>
      <dgm:spPr/>
      <dgm:t>
        <a:bodyPr/>
        <a:lstStyle/>
        <a:p>
          <a:endParaRPr lang="en-US"/>
        </a:p>
      </dgm:t>
    </dgm:pt>
    <dgm:pt modelId="{5678C292-FA7C-A349-967B-F681B83EAC8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Pilates</a:t>
          </a:r>
        </a:p>
      </dgm:t>
    </dgm:pt>
    <dgm:pt modelId="{56B9BDEA-C6BD-0B4F-962B-4FD1E4B6CDD7}" type="parTrans" cxnId="{0ADD21F2-538C-8843-9317-50A2B40FB92F}">
      <dgm:prSet/>
      <dgm:spPr/>
      <dgm:t>
        <a:bodyPr/>
        <a:lstStyle/>
        <a:p>
          <a:endParaRPr lang="en-US"/>
        </a:p>
      </dgm:t>
    </dgm:pt>
    <dgm:pt modelId="{0196564B-249A-4247-9E26-39F87562D172}" type="sibTrans" cxnId="{0ADD21F2-538C-8843-9317-50A2B40FB92F}">
      <dgm:prSet/>
      <dgm:spPr/>
      <dgm:t>
        <a:bodyPr/>
        <a:lstStyle/>
        <a:p>
          <a:endParaRPr lang="en-US"/>
        </a:p>
      </dgm:t>
    </dgm:pt>
    <dgm:pt modelId="{AB9CBABE-A677-3542-9B08-3FD98E14C3E9}" type="pres">
      <dgm:prSet presAssocID="{6159C45F-2DE6-4F65-96C3-9399C6898F3F}" presName="Name0" presStyleCnt="0">
        <dgm:presLayoutVars>
          <dgm:dir/>
          <dgm:animLvl val="lvl"/>
          <dgm:resizeHandles val="exact"/>
        </dgm:presLayoutVars>
      </dgm:prSet>
      <dgm:spPr/>
    </dgm:pt>
    <dgm:pt modelId="{24E5EEE1-927D-A349-AC31-E1399B5AE5ED}" type="pres">
      <dgm:prSet presAssocID="{820ECEBB-0F9B-4A52-B612-DCB1F970DF3B}" presName="composite" presStyleCnt="0"/>
      <dgm:spPr/>
    </dgm:pt>
    <dgm:pt modelId="{FF1B99F9-6F45-AB47-A79E-A488F44FF060}" type="pres">
      <dgm:prSet presAssocID="{820ECEBB-0F9B-4A52-B612-DCB1F970DF3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46C6151-DF63-C547-930D-4A1463552903}" type="pres">
      <dgm:prSet presAssocID="{820ECEBB-0F9B-4A52-B612-DCB1F970DF3B}" presName="desTx" presStyleLbl="alignAccFollowNode1" presStyleIdx="0" presStyleCnt="2">
        <dgm:presLayoutVars>
          <dgm:bulletEnabled val="1"/>
        </dgm:presLayoutVars>
      </dgm:prSet>
      <dgm:spPr/>
    </dgm:pt>
    <dgm:pt modelId="{2C26490C-AF53-5643-A125-8E6713235F45}" type="pres">
      <dgm:prSet presAssocID="{B0E21E27-64C1-4626-90EC-41C685E17BD9}" presName="space" presStyleCnt="0"/>
      <dgm:spPr/>
    </dgm:pt>
    <dgm:pt modelId="{22FAFE6B-043D-0F4B-AA05-D6755705484A}" type="pres">
      <dgm:prSet presAssocID="{8362456B-1B55-4A56-BE14-1E86506B5CF5}" presName="composite" presStyleCnt="0"/>
      <dgm:spPr/>
    </dgm:pt>
    <dgm:pt modelId="{8DE6E2B1-77D1-E84B-8484-DDB389A223CF}" type="pres">
      <dgm:prSet presAssocID="{8362456B-1B55-4A56-BE14-1E86506B5CF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546A8AF-1D1B-D747-92A8-FF4478C33E99}" type="pres">
      <dgm:prSet presAssocID="{8362456B-1B55-4A56-BE14-1E86506B5CF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64BE204-8747-BA4F-AD45-F10ED8248871}" type="presOf" srcId="{8362456B-1B55-4A56-BE14-1E86506B5CF5}" destId="{8DE6E2B1-77D1-E84B-8484-DDB389A223CF}" srcOrd="0" destOrd="0" presId="urn:microsoft.com/office/officeart/2005/8/layout/hList1"/>
    <dgm:cxn modelId="{EC3C5C0C-D2F9-F14A-89DF-22ABB0D5B908}" srcId="{8362456B-1B55-4A56-BE14-1E86506B5CF5}" destId="{62D8D299-DED8-3446-91BD-23FAD3B55378}" srcOrd="1" destOrd="0" parTransId="{0A1475D4-2A61-624D-810E-B80E9351E14C}" sibTransId="{392504AC-C732-B348-9207-0C7014C18969}"/>
    <dgm:cxn modelId="{B360BB0E-087B-4E5A-A347-5315C640CA4E}" srcId="{6159C45F-2DE6-4F65-96C3-9399C6898F3F}" destId="{820ECEBB-0F9B-4A52-B612-DCB1F970DF3B}" srcOrd="0" destOrd="0" parTransId="{AB3684D3-A39B-4A03-BEB2-09BABFFAB5C6}" sibTransId="{B0E21E27-64C1-4626-90EC-41C685E17BD9}"/>
    <dgm:cxn modelId="{717C5B1A-951D-42A3-B2A7-8C5570B4AD5B}" srcId="{820ECEBB-0F9B-4A52-B612-DCB1F970DF3B}" destId="{84F057F1-5D2C-437A-A30E-F8532712B4F2}" srcOrd="0" destOrd="0" parTransId="{43B1BB6D-11B7-4FFE-8D0D-8E341E27BC46}" sibTransId="{90D5AB13-A74F-46E7-875E-639EB5D65A55}"/>
    <dgm:cxn modelId="{70FEF833-1178-594B-9EC6-D422CDEB0DC3}" type="presOf" srcId="{6159C45F-2DE6-4F65-96C3-9399C6898F3F}" destId="{AB9CBABE-A677-3542-9B08-3FD98E14C3E9}" srcOrd="0" destOrd="0" presId="urn:microsoft.com/office/officeart/2005/8/layout/hList1"/>
    <dgm:cxn modelId="{6F22855D-62CA-4498-B131-71043F42F5A9}" srcId="{8362456B-1B55-4A56-BE14-1E86506B5CF5}" destId="{029A2DDE-F38F-4821-B75D-BF754F7A68C4}" srcOrd="4" destOrd="0" parTransId="{2B2223B1-4F0D-400F-9912-10D32B11857D}" sibTransId="{9D05C825-BDFF-424A-9A84-F92EEE4A0EB5}"/>
    <dgm:cxn modelId="{9B91195F-576D-DC4E-B7E4-77BA15EED03B}" type="presOf" srcId="{5678C292-FA7C-A349-967B-F681B83EAC8D}" destId="{E546A8AF-1D1B-D747-92A8-FF4478C33E99}" srcOrd="0" destOrd="3" presId="urn:microsoft.com/office/officeart/2005/8/layout/hList1"/>
    <dgm:cxn modelId="{D9A0A656-9285-4C8C-A2BB-71A1549586E4}" srcId="{8362456B-1B55-4A56-BE14-1E86506B5CF5}" destId="{97D81C52-0379-4818-BD64-0BD71C208F4D}" srcOrd="0" destOrd="0" parTransId="{5C66A37E-DE15-4C0F-8C95-3401A3B70D52}" sibTransId="{F914D893-62E3-469C-A1A8-A30268610626}"/>
    <dgm:cxn modelId="{EE020790-76D6-0140-98FC-0A50D9732C25}" type="presOf" srcId="{7D96CBEB-A565-6E46-B95B-3C57B9161130}" destId="{E546A8AF-1D1B-D747-92A8-FF4478C33E99}" srcOrd="0" destOrd="2" presId="urn:microsoft.com/office/officeart/2005/8/layout/hList1"/>
    <dgm:cxn modelId="{01636EB4-E608-9E46-A853-5B09465633F9}" type="presOf" srcId="{62D8D299-DED8-3446-91BD-23FAD3B55378}" destId="{E546A8AF-1D1B-D747-92A8-FF4478C33E99}" srcOrd="0" destOrd="1" presId="urn:microsoft.com/office/officeart/2005/8/layout/hList1"/>
    <dgm:cxn modelId="{A5D34DBD-D252-1A40-9375-B577D5341E04}" type="presOf" srcId="{84F057F1-5D2C-437A-A30E-F8532712B4F2}" destId="{846C6151-DF63-C547-930D-4A1463552903}" srcOrd="0" destOrd="0" presId="urn:microsoft.com/office/officeart/2005/8/layout/hList1"/>
    <dgm:cxn modelId="{2E1672D8-E508-7F44-A62A-82024322260B}" type="presOf" srcId="{97D81C52-0379-4818-BD64-0BD71C208F4D}" destId="{E546A8AF-1D1B-D747-92A8-FF4478C33E99}" srcOrd="0" destOrd="0" presId="urn:microsoft.com/office/officeart/2005/8/layout/hList1"/>
    <dgm:cxn modelId="{2490D8E1-A98D-4F49-B49A-582287F90078}" srcId="{6159C45F-2DE6-4F65-96C3-9399C6898F3F}" destId="{8362456B-1B55-4A56-BE14-1E86506B5CF5}" srcOrd="1" destOrd="0" parTransId="{6BD6D123-DBC5-4FC8-9608-F8160C42E8B4}" sibTransId="{FF031DB0-A40B-4F63-9628-4196B289D40A}"/>
    <dgm:cxn modelId="{0D2C1BE9-458F-4743-91CA-7576F6DA5361}" type="presOf" srcId="{820ECEBB-0F9B-4A52-B612-DCB1F970DF3B}" destId="{FF1B99F9-6F45-AB47-A79E-A488F44FF060}" srcOrd="0" destOrd="0" presId="urn:microsoft.com/office/officeart/2005/8/layout/hList1"/>
    <dgm:cxn modelId="{77273FEF-4358-E945-B530-5DA8EB9E7E08}" srcId="{8362456B-1B55-4A56-BE14-1E86506B5CF5}" destId="{7D96CBEB-A565-6E46-B95B-3C57B9161130}" srcOrd="2" destOrd="0" parTransId="{7AA7CC64-1E70-154E-BD6A-D8163A28A64C}" sibTransId="{91F5A358-1007-1647-9164-EDAFF19D9852}"/>
    <dgm:cxn modelId="{0ADD21F2-538C-8843-9317-50A2B40FB92F}" srcId="{8362456B-1B55-4A56-BE14-1E86506B5CF5}" destId="{5678C292-FA7C-A349-967B-F681B83EAC8D}" srcOrd="3" destOrd="0" parTransId="{56B9BDEA-C6BD-0B4F-962B-4FD1E4B6CDD7}" sibTransId="{0196564B-249A-4247-9E26-39F87562D172}"/>
    <dgm:cxn modelId="{FC9666FB-9CD0-B349-8310-0BE19D641F3A}" type="presOf" srcId="{029A2DDE-F38F-4821-B75D-BF754F7A68C4}" destId="{E546A8AF-1D1B-D747-92A8-FF4478C33E99}" srcOrd="0" destOrd="4" presId="urn:microsoft.com/office/officeart/2005/8/layout/hList1"/>
    <dgm:cxn modelId="{4EAB574D-50F2-8E4A-91F8-6D63A45E105A}" type="presParOf" srcId="{AB9CBABE-A677-3542-9B08-3FD98E14C3E9}" destId="{24E5EEE1-927D-A349-AC31-E1399B5AE5ED}" srcOrd="0" destOrd="0" presId="urn:microsoft.com/office/officeart/2005/8/layout/hList1"/>
    <dgm:cxn modelId="{13C8B2D1-8CCD-C342-A454-E940E6E8FD6C}" type="presParOf" srcId="{24E5EEE1-927D-A349-AC31-E1399B5AE5ED}" destId="{FF1B99F9-6F45-AB47-A79E-A488F44FF060}" srcOrd="0" destOrd="0" presId="urn:microsoft.com/office/officeart/2005/8/layout/hList1"/>
    <dgm:cxn modelId="{01D123C6-6E92-8746-88F0-05A27B75C3C1}" type="presParOf" srcId="{24E5EEE1-927D-A349-AC31-E1399B5AE5ED}" destId="{846C6151-DF63-C547-930D-4A1463552903}" srcOrd="1" destOrd="0" presId="urn:microsoft.com/office/officeart/2005/8/layout/hList1"/>
    <dgm:cxn modelId="{6E35AECF-7E59-6844-BEB6-060AFFE5C4B5}" type="presParOf" srcId="{AB9CBABE-A677-3542-9B08-3FD98E14C3E9}" destId="{2C26490C-AF53-5643-A125-8E6713235F45}" srcOrd="1" destOrd="0" presId="urn:microsoft.com/office/officeart/2005/8/layout/hList1"/>
    <dgm:cxn modelId="{86E755DB-D5B2-0942-A33B-6474A9DAD5A9}" type="presParOf" srcId="{AB9CBABE-A677-3542-9B08-3FD98E14C3E9}" destId="{22FAFE6B-043D-0F4B-AA05-D6755705484A}" srcOrd="2" destOrd="0" presId="urn:microsoft.com/office/officeart/2005/8/layout/hList1"/>
    <dgm:cxn modelId="{965F68BC-0B0B-5642-A605-299C4AA83BF3}" type="presParOf" srcId="{22FAFE6B-043D-0F4B-AA05-D6755705484A}" destId="{8DE6E2B1-77D1-E84B-8484-DDB389A223CF}" srcOrd="0" destOrd="0" presId="urn:microsoft.com/office/officeart/2005/8/layout/hList1"/>
    <dgm:cxn modelId="{F8F489FF-C18A-DD41-A4B5-DEC0F7C0C85F}" type="presParOf" srcId="{22FAFE6B-043D-0F4B-AA05-D6755705484A}" destId="{E546A8AF-1D1B-D747-92A8-FF4478C33E9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5A3A41-8541-4AF5-8464-5E4764B3625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62E48CB-6491-4383-B49A-E98C958C3BAA}">
      <dgm:prSet/>
      <dgm:spPr/>
      <dgm:t>
        <a:bodyPr/>
        <a:lstStyle/>
        <a:p>
          <a:r>
            <a:rPr lang="en-US" b="1"/>
            <a:t>People get additional health benefits if they:</a:t>
          </a:r>
          <a:endParaRPr lang="en-US"/>
        </a:p>
      </dgm:t>
    </dgm:pt>
    <dgm:pt modelId="{51025DE4-C907-4136-B80C-371DB489789C}" type="parTrans" cxnId="{87E097CC-2255-4DA8-9AE1-0A315EF6F2D2}">
      <dgm:prSet/>
      <dgm:spPr/>
      <dgm:t>
        <a:bodyPr/>
        <a:lstStyle/>
        <a:p>
          <a:endParaRPr lang="en-US"/>
        </a:p>
      </dgm:t>
    </dgm:pt>
    <dgm:pt modelId="{B7BADA65-CB47-46A7-9F45-D21AD748CDB2}" type="sibTrans" cxnId="{87E097CC-2255-4DA8-9AE1-0A315EF6F2D2}">
      <dgm:prSet/>
      <dgm:spPr/>
      <dgm:t>
        <a:bodyPr/>
        <a:lstStyle/>
        <a:p>
          <a:endParaRPr lang="en-US"/>
        </a:p>
      </dgm:t>
    </dgm:pt>
    <dgm:pt modelId="{D51F1A52-68EE-4E1C-8D9C-EA8916C96577}">
      <dgm:prSet/>
      <dgm:spPr/>
      <dgm:t>
        <a:bodyPr/>
        <a:lstStyle/>
        <a:p>
          <a:r>
            <a:rPr lang="en-US"/>
            <a:t>Move more and sit less</a:t>
          </a:r>
        </a:p>
      </dgm:t>
    </dgm:pt>
    <dgm:pt modelId="{EAE1ECBB-C578-4AA0-87B3-163E7A2EEB1A}" type="parTrans" cxnId="{4EABE78D-0917-46EF-B814-577E7FEC1B12}">
      <dgm:prSet/>
      <dgm:spPr/>
      <dgm:t>
        <a:bodyPr/>
        <a:lstStyle/>
        <a:p>
          <a:endParaRPr lang="en-US"/>
        </a:p>
      </dgm:t>
    </dgm:pt>
    <dgm:pt modelId="{D556F494-8B65-4205-A6DD-A3FC000CFC86}" type="sibTrans" cxnId="{4EABE78D-0917-46EF-B814-577E7FEC1B12}">
      <dgm:prSet/>
      <dgm:spPr/>
      <dgm:t>
        <a:bodyPr/>
        <a:lstStyle/>
        <a:p>
          <a:endParaRPr lang="en-US"/>
        </a:p>
      </dgm:t>
    </dgm:pt>
    <dgm:pt modelId="{5D7899F5-940F-40F4-B0D5-A7F6C60E8937}">
      <dgm:prSet/>
      <dgm:spPr/>
      <dgm:t>
        <a:bodyPr/>
        <a:lstStyle/>
        <a:p>
          <a:r>
            <a:rPr lang="en-US" dirty="0"/>
            <a:t>Get at least 150 minutes per week of moderate aerobic activity or at least 75 minutes of vigorous aerobic physical activity</a:t>
          </a:r>
        </a:p>
      </dgm:t>
    </dgm:pt>
    <dgm:pt modelId="{C7B29178-0F1B-46B6-AD64-C8725DE7FF15}" type="parTrans" cxnId="{0E5F18FA-7C9D-4C72-A6D7-D822EB38A53B}">
      <dgm:prSet/>
      <dgm:spPr/>
      <dgm:t>
        <a:bodyPr/>
        <a:lstStyle/>
        <a:p>
          <a:endParaRPr lang="en-US"/>
        </a:p>
      </dgm:t>
    </dgm:pt>
    <dgm:pt modelId="{E11685AA-1631-423C-A67A-B0BC45B5D578}" type="sibTrans" cxnId="{0E5F18FA-7C9D-4C72-A6D7-D822EB38A53B}">
      <dgm:prSet/>
      <dgm:spPr/>
      <dgm:t>
        <a:bodyPr/>
        <a:lstStyle/>
        <a:p>
          <a:endParaRPr lang="en-US"/>
        </a:p>
      </dgm:t>
    </dgm:pt>
    <dgm:pt modelId="{23690256-9FA7-48AB-9069-D87B7DE9390E}">
      <dgm:prSet/>
      <dgm:spPr/>
      <dgm:t>
        <a:bodyPr/>
        <a:lstStyle/>
        <a:p>
          <a:r>
            <a:rPr lang="en-US"/>
            <a:t>Do at least moderately intense muscle strengthening activities 2 or more days per week; involving all major muscle groups</a:t>
          </a:r>
        </a:p>
      </dgm:t>
    </dgm:pt>
    <dgm:pt modelId="{DD01CC43-B7EB-4E58-B810-39A416207B10}" type="parTrans" cxnId="{2E8F3776-0ED6-4AF6-8389-C64499265C41}">
      <dgm:prSet/>
      <dgm:spPr/>
      <dgm:t>
        <a:bodyPr/>
        <a:lstStyle/>
        <a:p>
          <a:endParaRPr lang="en-US"/>
        </a:p>
      </dgm:t>
    </dgm:pt>
    <dgm:pt modelId="{2E5238C0-841A-4E73-92A4-94A184C516F6}" type="sibTrans" cxnId="{2E8F3776-0ED6-4AF6-8389-C64499265C41}">
      <dgm:prSet/>
      <dgm:spPr/>
      <dgm:t>
        <a:bodyPr/>
        <a:lstStyle/>
        <a:p>
          <a:endParaRPr lang="en-US"/>
        </a:p>
      </dgm:t>
    </dgm:pt>
    <dgm:pt modelId="{B8758862-8866-4A0B-B827-9AA462E45CD0}">
      <dgm:prSet/>
      <dgm:spPr/>
      <dgm:t>
        <a:bodyPr/>
        <a:lstStyle/>
        <a:p>
          <a:r>
            <a:rPr lang="en-US"/>
            <a:t>For people with chronic conditions and older adults, be as physically active as your condition and abilities allow</a:t>
          </a:r>
        </a:p>
      </dgm:t>
    </dgm:pt>
    <dgm:pt modelId="{6F31E489-CFCA-489E-9647-77CF7ABDD598}" type="parTrans" cxnId="{D0F32AB4-1112-49BC-A80B-434AC32F1639}">
      <dgm:prSet/>
      <dgm:spPr/>
      <dgm:t>
        <a:bodyPr/>
        <a:lstStyle/>
        <a:p>
          <a:endParaRPr lang="en-US"/>
        </a:p>
      </dgm:t>
    </dgm:pt>
    <dgm:pt modelId="{98D14C7B-C3C2-42E7-B3C2-C18C0AA93511}" type="sibTrans" cxnId="{D0F32AB4-1112-49BC-A80B-434AC32F1639}">
      <dgm:prSet/>
      <dgm:spPr/>
      <dgm:t>
        <a:bodyPr/>
        <a:lstStyle/>
        <a:p>
          <a:endParaRPr lang="en-US"/>
        </a:p>
      </dgm:t>
    </dgm:pt>
    <dgm:pt modelId="{00D35C00-769D-EA47-AADD-916499992250}" type="pres">
      <dgm:prSet presAssocID="{755A3A41-8541-4AF5-8464-5E4764B36253}" presName="linear" presStyleCnt="0">
        <dgm:presLayoutVars>
          <dgm:animLvl val="lvl"/>
          <dgm:resizeHandles val="exact"/>
        </dgm:presLayoutVars>
      </dgm:prSet>
      <dgm:spPr/>
    </dgm:pt>
    <dgm:pt modelId="{11569A27-462A-274E-81C8-4AC90B7EC0B1}" type="pres">
      <dgm:prSet presAssocID="{D62E48CB-6491-4383-B49A-E98C958C3BA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21CBB5F-1D6E-FA45-8F02-7F908365FDE1}" type="pres">
      <dgm:prSet presAssocID="{D62E48CB-6491-4383-B49A-E98C958C3BA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014AD3A-45F4-B347-922A-0EE2D4393939}" type="presOf" srcId="{D51F1A52-68EE-4E1C-8D9C-EA8916C96577}" destId="{D21CBB5F-1D6E-FA45-8F02-7F908365FDE1}" srcOrd="0" destOrd="0" presId="urn:microsoft.com/office/officeart/2005/8/layout/vList2"/>
    <dgm:cxn modelId="{BC25DB71-7E3F-014E-BB44-CC7947F1A63B}" type="presOf" srcId="{23690256-9FA7-48AB-9069-D87B7DE9390E}" destId="{D21CBB5F-1D6E-FA45-8F02-7F908365FDE1}" srcOrd="0" destOrd="2" presId="urn:microsoft.com/office/officeart/2005/8/layout/vList2"/>
    <dgm:cxn modelId="{2E8F3776-0ED6-4AF6-8389-C64499265C41}" srcId="{D62E48CB-6491-4383-B49A-E98C958C3BAA}" destId="{23690256-9FA7-48AB-9069-D87B7DE9390E}" srcOrd="2" destOrd="0" parTransId="{DD01CC43-B7EB-4E58-B810-39A416207B10}" sibTransId="{2E5238C0-841A-4E73-92A4-94A184C516F6}"/>
    <dgm:cxn modelId="{6FAE858B-01A3-7142-844E-413C057E06E8}" type="presOf" srcId="{D62E48CB-6491-4383-B49A-E98C958C3BAA}" destId="{11569A27-462A-274E-81C8-4AC90B7EC0B1}" srcOrd="0" destOrd="0" presId="urn:microsoft.com/office/officeart/2005/8/layout/vList2"/>
    <dgm:cxn modelId="{4EABE78D-0917-46EF-B814-577E7FEC1B12}" srcId="{D62E48CB-6491-4383-B49A-E98C958C3BAA}" destId="{D51F1A52-68EE-4E1C-8D9C-EA8916C96577}" srcOrd="0" destOrd="0" parTransId="{EAE1ECBB-C578-4AA0-87B3-163E7A2EEB1A}" sibTransId="{D556F494-8B65-4205-A6DD-A3FC000CFC86}"/>
    <dgm:cxn modelId="{2CBD46AA-4503-4E44-B6E6-8D0B791815F0}" type="presOf" srcId="{B8758862-8866-4A0B-B827-9AA462E45CD0}" destId="{D21CBB5F-1D6E-FA45-8F02-7F908365FDE1}" srcOrd="0" destOrd="3" presId="urn:microsoft.com/office/officeart/2005/8/layout/vList2"/>
    <dgm:cxn modelId="{D0F32AB4-1112-49BC-A80B-434AC32F1639}" srcId="{D62E48CB-6491-4383-B49A-E98C958C3BAA}" destId="{B8758862-8866-4A0B-B827-9AA462E45CD0}" srcOrd="3" destOrd="0" parTransId="{6F31E489-CFCA-489E-9647-77CF7ABDD598}" sibTransId="{98D14C7B-C3C2-42E7-B3C2-C18C0AA93511}"/>
    <dgm:cxn modelId="{87E097CC-2255-4DA8-9AE1-0A315EF6F2D2}" srcId="{755A3A41-8541-4AF5-8464-5E4764B36253}" destId="{D62E48CB-6491-4383-B49A-E98C958C3BAA}" srcOrd="0" destOrd="0" parTransId="{51025DE4-C907-4136-B80C-371DB489789C}" sibTransId="{B7BADA65-CB47-46A7-9F45-D21AD748CDB2}"/>
    <dgm:cxn modelId="{4A0676E6-4693-264E-8542-305FA00CA291}" type="presOf" srcId="{755A3A41-8541-4AF5-8464-5E4764B36253}" destId="{00D35C00-769D-EA47-AADD-916499992250}" srcOrd="0" destOrd="0" presId="urn:microsoft.com/office/officeart/2005/8/layout/vList2"/>
    <dgm:cxn modelId="{5E467EF4-560E-9744-A363-D682C70F1FBF}" type="presOf" srcId="{5D7899F5-940F-40F4-B0D5-A7F6C60E8937}" destId="{D21CBB5F-1D6E-FA45-8F02-7F908365FDE1}" srcOrd="0" destOrd="1" presId="urn:microsoft.com/office/officeart/2005/8/layout/vList2"/>
    <dgm:cxn modelId="{0E5F18FA-7C9D-4C72-A6D7-D822EB38A53B}" srcId="{D62E48CB-6491-4383-B49A-E98C958C3BAA}" destId="{5D7899F5-940F-40F4-B0D5-A7F6C60E8937}" srcOrd="1" destOrd="0" parTransId="{C7B29178-0F1B-46B6-AD64-C8725DE7FF15}" sibTransId="{E11685AA-1631-423C-A67A-B0BC45B5D578}"/>
    <dgm:cxn modelId="{643DDEA7-3996-974C-87A6-061F20A42F4D}" type="presParOf" srcId="{00D35C00-769D-EA47-AADD-916499992250}" destId="{11569A27-462A-274E-81C8-4AC90B7EC0B1}" srcOrd="0" destOrd="0" presId="urn:microsoft.com/office/officeart/2005/8/layout/vList2"/>
    <dgm:cxn modelId="{474FE6C3-8BF8-A04D-9AF0-62334BBFC5C6}" type="presParOf" srcId="{00D35C00-769D-EA47-AADD-916499992250}" destId="{D21CBB5F-1D6E-FA45-8F02-7F908365FDE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FEDC20-DE41-41EE-ADEE-C77DE803315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BFCADE-775A-411C-A1D9-B2EB5A59ED2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Moderate Intensity </a:t>
          </a:r>
        </a:p>
      </dgm:t>
      <dgm:extLst>
        <a:ext uri="{E40237B7-FDA0-4F09-8148-C483321AD2D9}">
          <dgm14:cNvPr xmlns:dgm14="http://schemas.microsoft.com/office/drawing/2010/diagram" id="0" name="" descr="Moderate Intensity &#10;" title="Moderate Intensity "/>
        </a:ext>
      </dgm:extLst>
    </dgm:pt>
    <dgm:pt modelId="{A32CA82A-6630-45A6-ACC8-5F92508C7C95}" type="parTrans" cxnId="{DFE8F393-4CF4-4432-9F84-65EE89E2AF79}">
      <dgm:prSet/>
      <dgm:spPr/>
      <dgm:t>
        <a:bodyPr/>
        <a:lstStyle/>
        <a:p>
          <a:endParaRPr lang="en-US"/>
        </a:p>
      </dgm:t>
    </dgm:pt>
    <dgm:pt modelId="{DAF45356-EB27-48C6-8A32-A06575680600}" type="sibTrans" cxnId="{DFE8F393-4CF4-4432-9F84-65EE89E2AF79}">
      <dgm:prSet/>
      <dgm:spPr/>
      <dgm:t>
        <a:bodyPr/>
        <a:lstStyle/>
        <a:p>
          <a:endParaRPr lang="en-US"/>
        </a:p>
      </dgm:t>
    </dgm:pt>
    <dgm:pt modelId="{12725554-A7F7-4C22-BF3B-D1084EE97762}">
      <dgm:prSet phldrT="[Text]"/>
      <dgm:spPr/>
      <dgm:t>
        <a:bodyPr lIns="182880" anchor="ctr"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5 or 6 on a scale of 0 to 10 </a:t>
          </a:r>
        </a:p>
      </dgm:t>
      <dgm:extLst>
        <a:ext uri="{E40237B7-FDA0-4F09-8148-C483321AD2D9}">
          <dgm14:cNvPr xmlns:dgm14="http://schemas.microsoft.com/office/drawing/2010/diagram" id="0" name="" descr="Absolute scale: 3.0-5.9 METs&#10;Relative scale: 5 or 6 on a scale of 0 to 10 &#10;"/>
        </a:ext>
      </dgm:extLst>
    </dgm:pt>
    <dgm:pt modelId="{F1C5A3A3-0727-42D8-9599-3681EFB0D116}" type="parTrans" cxnId="{38AF80C5-B1CB-4D9D-AE5E-331778CF5D92}">
      <dgm:prSet/>
      <dgm:spPr/>
      <dgm:t>
        <a:bodyPr/>
        <a:lstStyle/>
        <a:p>
          <a:endParaRPr lang="en-US"/>
        </a:p>
      </dgm:t>
    </dgm:pt>
    <dgm:pt modelId="{627A5C20-D370-4832-8F99-554C20366E0A}" type="sibTrans" cxnId="{38AF80C5-B1CB-4D9D-AE5E-331778CF5D92}">
      <dgm:prSet/>
      <dgm:spPr/>
      <dgm:t>
        <a:bodyPr/>
        <a:lstStyle/>
        <a:p>
          <a:endParaRPr lang="en-US"/>
        </a:p>
      </dgm:t>
    </dgm:pt>
    <dgm:pt modelId="{53256A12-87E5-454E-9D79-89CFFBDC5769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Vigorous Intensity </a:t>
          </a:r>
        </a:p>
      </dgm:t>
      <dgm:extLst>
        <a:ext uri="{E40237B7-FDA0-4F09-8148-C483321AD2D9}">
          <dgm14:cNvPr xmlns:dgm14="http://schemas.microsoft.com/office/drawing/2010/diagram" id="0" name="" title="Vigorous Intensity "/>
        </a:ext>
      </dgm:extLst>
    </dgm:pt>
    <dgm:pt modelId="{61797EC6-0A83-4015-8CFD-69CE44187F25}" type="parTrans" cxnId="{9212D7DA-3D3E-476E-A8CC-6DF9B0055A2D}">
      <dgm:prSet/>
      <dgm:spPr/>
      <dgm:t>
        <a:bodyPr/>
        <a:lstStyle/>
        <a:p>
          <a:endParaRPr lang="en-US"/>
        </a:p>
      </dgm:t>
    </dgm:pt>
    <dgm:pt modelId="{A1148FD4-3C9E-4929-B723-3047B8F8AB52}" type="sibTrans" cxnId="{9212D7DA-3D3E-476E-A8CC-6DF9B0055A2D}">
      <dgm:prSet/>
      <dgm:spPr/>
      <dgm:t>
        <a:bodyPr/>
        <a:lstStyle/>
        <a:p>
          <a:endParaRPr lang="en-US"/>
        </a:p>
      </dgm:t>
    </dgm:pt>
    <dgm:pt modelId="{52E0BD6F-7ED9-45C9-8460-404BF16A1B68}">
      <dgm:prSet phldrT="[Text]"/>
      <dgm:spPr/>
      <dgm:t>
        <a:bodyPr lIns="182880" anchor="ctr"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7 or 8 on a scale of 0 to 10 </a:t>
          </a:r>
        </a:p>
      </dgm:t>
      <dgm:extLst>
        <a:ext uri="{E40237B7-FDA0-4F09-8148-C483321AD2D9}">
          <dgm14:cNvPr xmlns:dgm14="http://schemas.microsoft.com/office/drawing/2010/diagram" id="0" name="" descr="Absolute scale: 6.0 or more METs&#10;Relative scale: begins at a 7 or 8 on a scale of 0 to 10 &#10;"/>
        </a:ext>
      </dgm:extLst>
    </dgm:pt>
    <dgm:pt modelId="{CF6D20AA-7C83-4D5E-9F06-BB3B258F4933}" type="parTrans" cxnId="{FAB372A6-BEC4-423B-B352-ACC959313D8C}">
      <dgm:prSet/>
      <dgm:spPr/>
      <dgm:t>
        <a:bodyPr/>
        <a:lstStyle/>
        <a:p>
          <a:endParaRPr lang="en-US"/>
        </a:p>
      </dgm:t>
    </dgm:pt>
    <dgm:pt modelId="{777C376D-D886-492F-B951-ECCC37CA9597}" type="sibTrans" cxnId="{FAB372A6-BEC4-423B-B352-ACC959313D8C}">
      <dgm:prSet/>
      <dgm:spPr/>
      <dgm:t>
        <a:bodyPr/>
        <a:lstStyle/>
        <a:p>
          <a:endParaRPr lang="en-US"/>
        </a:p>
      </dgm:t>
    </dgm:pt>
    <dgm:pt modelId="{508128FF-EACB-4C32-83BB-585B0F061F9C}" type="pres">
      <dgm:prSet presAssocID="{B1FEDC20-DE41-41EE-ADEE-C77DE8033150}" presName="Name0" presStyleCnt="0">
        <dgm:presLayoutVars>
          <dgm:dir/>
          <dgm:animLvl val="lvl"/>
          <dgm:resizeHandles/>
        </dgm:presLayoutVars>
      </dgm:prSet>
      <dgm:spPr/>
    </dgm:pt>
    <dgm:pt modelId="{64EF1596-DB31-4324-8F3C-C8A0D0655D7F}" type="pres">
      <dgm:prSet presAssocID="{E1BFCADE-775A-411C-A1D9-B2EB5A59ED2B}" presName="linNode" presStyleCnt="0"/>
      <dgm:spPr/>
    </dgm:pt>
    <dgm:pt modelId="{7C89515A-6D98-482B-BCF4-C280BB4AF370}" type="pres">
      <dgm:prSet presAssocID="{E1BFCADE-775A-411C-A1D9-B2EB5A59ED2B}" presName="parentShp" presStyleLbl="node1" presStyleIdx="0" presStyleCnt="2">
        <dgm:presLayoutVars>
          <dgm:bulletEnabled val="1"/>
        </dgm:presLayoutVars>
      </dgm:prSet>
      <dgm:spPr/>
    </dgm:pt>
    <dgm:pt modelId="{CAD3F252-D867-48F9-B866-38BE294AF767}" type="pres">
      <dgm:prSet presAssocID="{E1BFCADE-775A-411C-A1D9-B2EB5A59ED2B}" presName="childShp" presStyleLbl="bgAccFollowNode1" presStyleIdx="0" presStyleCnt="2" custScaleX="113436" custScaleY="104010">
        <dgm:presLayoutVars>
          <dgm:bulletEnabled val="1"/>
        </dgm:presLayoutVars>
      </dgm:prSet>
      <dgm:spPr/>
    </dgm:pt>
    <dgm:pt modelId="{8177B467-6BFC-4FAF-82B9-E99AB25D304B}" type="pres">
      <dgm:prSet presAssocID="{DAF45356-EB27-48C6-8A32-A06575680600}" presName="spacing" presStyleCnt="0"/>
      <dgm:spPr/>
    </dgm:pt>
    <dgm:pt modelId="{23416449-78CC-4971-B7D0-6E9291F15A56}" type="pres">
      <dgm:prSet presAssocID="{53256A12-87E5-454E-9D79-89CFFBDC5769}" presName="linNode" presStyleCnt="0"/>
      <dgm:spPr/>
    </dgm:pt>
    <dgm:pt modelId="{7527FD0B-947F-492D-8F72-BA5FD1DE25C7}" type="pres">
      <dgm:prSet presAssocID="{53256A12-87E5-454E-9D79-89CFFBDC5769}" presName="parentShp" presStyleLbl="node1" presStyleIdx="1" presStyleCnt="2">
        <dgm:presLayoutVars>
          <dgm:bulletEnabled val="1"/>
        </dgm:presLayoutVars>
      </dgm:prSet>
      <dgm:spPr/>
    </dgm:pt>
    <dgm:pt modelId="{60FAC44C-2F43-4090-B3F7-C599D3A2B88C}" type="pres">
      <dgm:prSet presAssocID="{53256A12-87E5-454E-9D79-89CFFBDC5769}" presName="childShp" presStyleLbl="bgAccFollowNode1" presStyleIdx="1" presStyleCnt="2" custScaleX="113436" custScaleY="104741">
        <dgm:presLayoutVars>
          <dgm:bulletEnabled val="1"/>
        </dgm:presLayoutVars>
      </dgm:prSet>
      <dgm:spPr/>
    </dgm:pt>
  </dgm:ptLst>
  <dgm:cxnLst>
    <dgm:cxn modelId="{29048417-4739-415C-93CE-43399E9CAE15}" type="presOf" srcId="{E1BFCADE-775A-411C-A1D9-B2EB5A59ED2B}" destId="{7C89515A-6D98-482B-BCF4-C280BB4AF370}" srcOrd="0" destOrd="0" presId="urn:microsoft.com/office/officeart/2005/8/layout/vList6"/>
    <dgm:cxn modelId="{13BDFE88-AF28-4B9A-AAC1-904516550144}" type="presOf" srcId="{B1FEDC20-DE41-41EE-ADEE-C77DE8033150}" destId="{508128FF-EACB-4C32-83BB-585B0F061F9C}" srcOrd="0" destOrd="0" presId="urn:microsoft.com/office/officeart/2005/8/layout/vList6"/>
    <dgm:cxn modelId="{DFE8F393-4CF4-4432-9F84-65EE89E2AF79}" srcId="{B1FEDC20-DE41-41EE-ADEE-C77DE8033150}" destId="{E1BFCADE-775A-411C-A1D9-B2EB5A59ED2B}" srcOrd="0" destOrd="0" parTransId="{A32CA82A-6630-45A6-ACC8-5F92508C7C95}" sibTransId="{DAF45356-EB27-48C6-8A32-A06575680600}"/>
    <dgm:cxn modelId="{FAB372A6-BEC4-423B-B352-ACC959313D8C}" srcId="{53256A12-87E5-454E-9D79-89CFFBDC5769}" destId="{52E0BD6F-7ED9-45C9-8460-404BF16A1B68}" srcOrd="0" destOrd="0" parTransId="{CF6D20AA-7C83-4D5E-9F06-BB3B258F4933}" sibTransId="{777C376D-D886-492F-B951-ECCC37CA9597}"/>
    <dgm:cxn modelId="{38AF80C5-B1CB-4D9D-AE5E-331778CF5D92}" srcId="{E1BFCADE-775A-411C-A1D9-B2EB5A59ED2B}" destId="{12725554-A7F7-4C22-BF3B-D1084EE97762}" srcOrd="0" destOrd="0" parTransId="{F1C5A3A3-0727-42D8-9599-3681EFB0D116}" sibTransId="{627A5C20-D370-4832-8F99-554C20366E0A}"/>
    <dgm:cxn modelId="{9212D7DA-3D3E-476E-A8CC-6DF9B0055A2D}" srcId="{B1FEDC20-DE41-41EE-ADEE-C77DE8033150}" destId="{53256A12-87E5-454E-9D79-89CFFBDC5769}" srcOrd="1" destOrd="0" parTransId="{61797EC6-0A83-4015-8CFD-69CE44187F25}" sibTransId="{A1148FD4-3C9E-4929-B723-3047B8F8AB52}"/>
    <dgm:cxn modelId="{557452FA-AA64-4082-8558-0FF9C4F856E9}" type="presOf" srcId="{52E0BD6F-7ED9-45C9-8460-404BF16A1B68}" destId="{60FAC44C-2F43-4090-B3F7-C599D3A2B88C}" srcOrd="0" destOrd="0" presId="urn:microsoft.com/office/officeart/2005/8/layout/vList6"/>
    <dgm:cxn modelId="{B84E8BFD-C907-4317-9594-BB525F4524FD}" type="presOf" srcId="{53256A12-87E5-454E-9D79-89CFFBDC5769}" destId="{7527FD0B-947F-492D-8F72-BA5FD1DE25C7}" srcOrd="0" destOrd="0" presId="urn:microsoft.com/office/officeart/2005/8/layout/vList6"/>
    <dgm:cxn modelId="{A6AD50FF-55CE-45DB-AB3F-6C0D04DD785B}" type="presOf" srcId="{12725554-A7F7-4C22-BF3B-D1084EE97762}" destId="{CAD3F252-D867-48F9-B866-38BE294AF767}" srcOrd="0" destOrd="0" presId="urn:microsoft.com/office/officeart/2005/8/layout/vList6"/>
    <dgm:cxn modelId="{D73C360D-4990-4B84-8E16-DDCEB5A83058}" type="presParOf" srcId="{508128FF-EACB-4C32-83BB-585B0F061F9C}" destId="{64EF1596-DB31-4324-8F3C-C8A0D0655D7F}" srcOrd="0" destOrd="0" presId="urn:microsoft.com/office/officeart/2005/8/layout/vList6"/>
    <dgm:cxn modelId="{64E6844C-D415-4F4D-BFDA-2FADF5F20E4E}" type="presParOf" srcId="{64EF1596-DB31-4324-8F3C-C8A0D0655D7F}" destId="{7C89515A-6D98-482B-BCF4-C280BB4AF370}" srcOrd="0" destOrd="0" presId="urn:microsoft.com/office/officeart/2005/8/layout/vList6"/>
    <dgm:cxn modelId="{C45A347B-F5F4-4AD3-9DDB-60A4BA56D726}" type="presParOf" srcId="{64EF1596-DB31-4324-8F3C-C8A0D0655D7F}" destId="{CAD3F252-D867-48F9-B866-38BE294AF767}" srcOrd="1" destOrd="0" presId="urn:microsoft.com/office/officeart/2005/8/layout/vList6"/>
    <dgm:cxn modelId="{75EF3FD9-45BB-4F62-B222-816181063412}" type="presParOf" srcId="{508128FF-EACB-4C32-83BB-585B0F061F9C}" destId="{8177B467-6BFC-4FAF-82B9-E99AB25D304B}" srcOrd="1" destOrd="0" presId="urn:microsoft.com/office/officeart/2005/8/layout/vList6"/>
    <dgm:cxn modelId="{A21C5CEE-A799-4A42-8E36-08FD9A01F90C}" type="presParOf" srcId="{508128FF-EACB-4C32-83BB-585B0F061F9C}" destId="{23416449-78CC-4971-B7D0-6E9291F15A56}" srcOrd="2" destOrd="0" presId="urn:microsoft.com/office/officeart/2005/8/layout/vList6"/>
    <dgm:cxn modelId="{40ADA963-D461-4A15-AE1F-C8B47B48C451}" type="presParOf" srcId="{23416449-78CC-4971-B7D0-6E9291F15A56}" destId="{7527FD0B-947F-492D-8F72-BA5FD1DE25C7}" srcOrd="0" destOrd="0" presId="urn:microsoft.com/office/officeart/2005/8/layout/vList6"/>
    <dgm:cxn modelId="{8838E648-68CB-41B2-A346-0B4B5148ADEA}" type="presParOf" srcId="{23416449-78CC-4971-B7D0-6E9291F15A56}" destId="{60FAC44C-2F43-4090-B3F7-C599D3A2B88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869F7-0D49-654C-9945-7EF209F0134F}">
      <dsp:nvSpPr>
        <dsp:cNvPr id="0" name=""/>
        <dsp:cNvSpPr/>
      </dsp:nvSpPr>
      <dsp:spPr>
        <a:xfrm>
          <a:off x="0" y="34052"/>
          <a:ext cx="11416278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kern="1200"/>
            <a:t>Leisure time physical activity </a:t>
          </a:r>
          <a:endParaRPr lang="en-US" sz="3100" kern="1200"/>
        </a:p>
      </dsp:txBody>
      <dsp:txXfrm>
        <a:off x="36296" y="70348"/>
        <a:ext cx="11343686" cy="670943"/>
      </dsp:txXfrm>
    </dsp:sp>
    <dsp:sp modelId="{81C58201-20A7-214B-840B-28D035B80369}">
      <dsp:nvSpPr>
        <dsp:cNvPr id="0" name=""/>
        <dsp:cNvSpPr/>
      </dsp:nvSpPr>
      <dsp:spPr>
        <a:xfrm>
          <a:off x="0" y="777587"/>
          <a:ext cx="11416278" cy="75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46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i="0" kern="1200"/>
            <a:t>Physical activity that is not part of normal daily life such as sports, exercise, recreational activities </a:t>
          </a:r>
          <a:endParaRPr lang="en-US" sz="2400" kern="1200"/>
        </a:p>
      </dsp:txBody>
      <dsp:txXfrm>
        <a:off x="0" y="777587"/>
        <a:ext cx="11416278" cy="753997"/>
      </dsp:txXfrm>
    </dsp:sp>
    <dsp:sp modelId="{A3E9D401-EC58-8A49-B30C-D8B702F171CC}">
      <dsp:nvSpPr>
        <dsp:cNvPr id="0" name=""/>
        <dsp:cNvSpPr/>
      </dsp:nvSpPr>
      <dsp:spPr>
        <a:xfrm>
          <a:off x="0" y="1531584"/>
          <a:ext cx="11416278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kern="1200"/>
            <a:t>Lifestyle physical activity </a:t>
          </a:r>
          <a:endParaRPr lang="en-US" sz="3100" kern="1200"/>
        </a:p>
      </dsp:txBody>
      <dsp:txXfrm>
        <a:off x="36296" y="1567880"/>
        <a:ext cx="11343686" cy="670943"/>
      </dsp:txXfrm>
    </dsp:sp>
    <dsp:sp modelId="{3D50C9F9-5EA7-DC40-A8C1-B80AC9D49DF1}">
      <dsp:nvSpPr>
        <dsp:cNvPr id="0" name=""/>
        <dsp:cNvSpPr/>
      </dsp:nvSpPr>
      <dsp:spPr>
        <a:xfrm>
          <a:off x="0" y="2275119"/>
          <a:ext cx="11416278" cy="75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46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i="0" kern="1200"/>
            <a:t>Physical activity that is part of daily life related to household, work, and school responsibilities as well as transportation</a:t>
          </a:r>
          <a:endParaRPr lang="en-US" sz="2400" kern="1200"/>
        </a:p>
      </dsp:txBody>
      <dsp:txXfrm>
        <a:off x="0" y="2275119"/>
        <a:ext cx="11416278" cy="753997"/>
      </dsp:txXfrm>
    </dsp:sp>
    <dsp:sp modelId="{33678B39-0762-DE44-8ECF-7F31CCE139CA}">
      <dsp:nvSpPr>
        <dsp:cNvPr id="0" name=""/>
        <dsp:cNvSpPr/>
      </dsp:nvSpPr>
      <dsp:spPr>
        <a:xfrm>
          <a:off x="0" y="3029117"/>
          <a:ext cx="11416278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kern="1200"/>
            <a:t>Sedentary Behavior</a:t>
          </a:r>
          <a:endParaRPr lang="en-US" sz="3100" kern="1200"/>
        </a:p>
      </dsp:txBody>
      <dsp:txXfrm>
        <a:off x="36296" y="3065413"/>
        <a:ext cx="11343686" cy="670943"/>
      </dsp:txXfrm>
    </dsp:sp>
    <dsp:sp modelId="{8D1A9E08-A4DA-714B-80B3-9EB0553B4DB1}">
      <dsp:nvSpPr>
        <dsp:cNvPr id="0" name=""/>
        <dsp:cNvSpPr/>
      </dsp:nvSpPr>
      <dsp:spPr>
        <a:xfrm>
          <a:off x="0" y="3772652"/>
          <a:ext cx="11416278" cy="75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46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i="0" kern="1200"/>
            <a:t>Activities that use minimal energy such as sitting at a desk, driving a car, watching TV; and sitting without moving for wheelchair users</a:t>
          </a:r>
          <a:endParaRPr lang="en-US" sz="2400" kern="1200"/>
        </a:p>
      </dsp:txBody>
      <dsp:txXfrm>
        <a:off x="0" y="3772652"/>
        <a:ext cx="11416278" cy="753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B99F9-6F45-AB47-A79E-A488F44FF060}">
      <dsp:nvSpPr>
        <dsp:cNvPr id="0" name=""/>
        <dsp:cNvSpPr/>
      </dsp:nvSpPr>
      <dsp:spPr>
        <a:xfrm>
          <a:off x="50" y="319053"/>
          <a:ext cx="4835448" cy="979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Definition: </a:t>
          </a:r>
        </a:p>
      </dsp:txBody>
      <dsp:txXfrm>
        <a:off x="50" y="319053"/>
        <a:ext cx="4835448" cy="979200"/>
      </dsp:txXfrm>
    </dsp:sp>
    <dsp:sp modelId="{846C6151-DF63-C547-930D-4A1463552903}">
      <dsp:nvSpPr>
        <dsp:cNvPr id="0" name=""/>
        <dsp:cNvSpPr/>
      </dsp:nvSpPr>
      <dsp:spPr>
        <a:xfrm>
          <a:off x="50" y="1298254"/>
          <a:ext cx="4835448" cy="284656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/>
            <a:t>Activity in which the body’s large muscles move in a rhythmic manner for a sustained period of time.  </a:t>
          </a:r>
        </a:p>
      </dsp:txBody>
      <dsp:txXfrm>
        <a:off x="50" y="1298254"/>
        <a:ext cx="4835448" cy="2846565"/>
      </dsp:txXfrm>
    </dsp:sp>
    <dsp:sp modelId="{8DE6E2B1-77D1-E84B-8484-DDB389A223CF}">
      <dsp:nvSpPr>
        <dsp:cNvPr id="0" name=""/>
        <dsp:cNvSpPr/>
      </dsp:nvSpPr>
      <dsp:spPr>
        <a:xfrm>
          <a:off x="5512461" y="319053"/>
          <a:ext cx="4835448" cy="97920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Examples: </a:t>
          </a:r>
        </a:p>
      </dsp:txBody>
      <dsp:txXfrm>
        <a:off x="5512461" y="319053"/>
        <a:ext cx="4835448" cy="979200"/>
      </dsp:txXfrm>
    </dsp:sp>
    <dsp:sp modelId="{E546A8AF-1D1B-D747-92A8-FF4478C33E99}">
      <dsp:nvSpPr>
        <dsp:cNvPr id="0" name=""/>
        <dsp:cNvSpPr/>
      </dsp:nvSpPr>
      <dsp:spPr>
        <a:xfrm>
          <a:off x="5512461" y="1298254"/>
          <a:ext cx="4835448" cy="2846565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/>
            <a:t>Brisk walking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/>
            <a:t>Running/jogging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/>
            <a:t>Swimming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/>
            <a:t>Bicycling</a:t>
          </a:r>
        </a:p>
      </dsp:txBody>
      <dsp:txXfrm>
        <a:off x="5512461" y="1298254"/>
        <a:ext cx="4835448" cy="28465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B99F9-6F45-AB47-A79E-A488F44FF060}">
      <dsp:nvSpPr>
        <dsp:cNvPr id="0" name=""/>
        <dsp:cNvSpPr/>
      </dsp:nvSpPr>
      <dsp:spPr>
        <a:xfrm>
          <a:off x="49" y="12964"/>
          <a:ext cx="4728626" cy="921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Definition: </a:t>
          </a:r>
        </a:p>
      </dsp:txBody>
      <dsp:txXfrm>
        <a:off x="49" y="12964"/>
        <a:ext cx="4728626" cy="921600"/>
      </dsp:txXfrm>
    </dsp:sp>
    <dsp:sp modelId="{846C6151-DF63-C547-930D-4A1463552903}">
      <dsp:nvSpPr>
        <dsp:cNvPr id="0" name=""/>
        <dsp:cNvSpPr/>
      </dsp:nvSpPr>
      <dsp:spPr>
        <a:xfrm>
          <a:off x="49" y="934564"/>
          <a:ext cx="4728626" cy="351634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solidFill>
                <a:schemeClr val="tx1"/>
              </a:solidFill>
            </a:rPr>
            <a:t>Physical activity, including exercise, that increases muscle strength, power, endurance, and mass. </a:t>
          </a:r>
          <a:endParaRPr lang="en-US" sz="3200" kern="1200" dirty="0"/>
        </a:p>
      </dsp:txBody>
      <dsp:txXfrm>
        <a:off x="49" y="934564"/>
        <a:ext cx="4728626" cy="3516344"/>
      </dsp:txXfrm>
    </dsp:sp>
    <dsp:sp modelId="{8DE6E2B1-77D1-E84B-8484-DDB389A223CF}">
      <dsp:nvSpPr>
        <dsp:cNvPr id="0" name=""/>
        <dsp:cNvSpPr/>
      </dsp:nvSpPr>
      <dsp:spPr>
        <a:xfrm>
          <a:off x="5390683" y="12964"/>
          <a:ext cx="4728626" cy="92160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Examples: </a:t>
          </a:r>
        </a:p>
      </dsp:txBody>
      <dsp:txXfrm>
        <a:off x="5390683" y="12964"/>
        <a:ext cx="4728626" cy="921600"/>
      </dsp:txXfrm>
    </dsp:sp>
    <dsp:sp modelId="{E546A8AF-1D1B-D747-92A8-FF4478C33E99}">
      <dsp:nvSpPr>
        <dsp:cNvPr id="0" name=""/>
        <dsp:cNvSpPr/>
      </dsp:nvSpPr>
      <dsp:spPr>
        <a:xfrm>
          <a:off x="5390683" y="934564"/>
          <a:ext cx="4728626" cy="3516344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>
              <a:solidFill>
                <a:schemeClr val="tx1"/>
              </a:solidFill>
            </a:rPr>
            <a:t>Lifting weights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>
              <a:solidFill>
                <a:schemeClr val="tx1"/>
              </a:solidFill>
            </a:rPr>
            <a:t>Using resistance bands</a:t>
          </a:r>
          <a:endParaRPr lang="en-US" sz="3200" kern="1200" dirty="0">
            <a:solidFill>
              <a:schemeClr val="tx1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>
              <a:solidFill>
                <a:schemeClr val="tx1"/>
              </a:solidFill>
            </a:rPr>
            <a:t>Bodyweight exercises</a:t>
          </a:r>
          <a:endParaRPr lang="en-US" sz="3200" kern="1200" dirty="0">
            <a:solidFill>
              <a:schemeClr val="tx1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>
              <a:solidFill>
                <a:schemeClr val="tx1"/>
              </a:solidFill>
            </a:rPr>
            <a:t>Carrying heavy loads</a:t>
          </a:r>
          <a:endParaRPr lang="en-US" sz="3200" kern="1200" dirty="0">
            <a:solidFill>
              <a:schemeClr val="tx1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solidFill>
                <a:schemeClr val="tx1"/>
              </a:solidFill>
            </a:rPr>
            <a:t>Heavy gardening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200" kern="1200" dirty="0"/>
        </a:p>
      </dsp:txBody>
      <dsp:txXfrm>
        <a:off x="5390683" y="934564"/>
        <a:ext cx="4728626" cy="35163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B99F9-6F45-AB47-A79E-A488F44FF060}">
      <dsp:nvSpPr>
        <dsp:cNvPr id="0" name=""/>
        <dsp:cNvSpPr/>
      </dsp:nvSpPr>
      <dsp:spPr>
        <a:xfrm>
          <a:off x="49" y="111761"/>
          <a:ext cx="4728626" cy="864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Definition: </a:t>
          </a:r>
        </a:p>
      </dsp:txBody>
      <dsp:txXfrm>
        <a:off x="49" y="111761"/>
        <a:ext cx="4728626" cy="864000"/>
      </dsp:txXfrm>
    </dsp:sp>
    <dsp:sp modelId="{846C6151-DF63-C547-930D-4A1463552903}">
      <dsp:nvSpPr>
        <dsp:cNvPr id="0" name=""/>
        <dsp:cNvSpPr/>
      </dsp:nvSpPr>
      <dsp:spPr>
        <a:xfrm>
          <a:off x="49" y="975761"/>
          <a:ext cx="4728626" cy="33763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>
              <a:solidFill>
                <a:schemeClr val="tx1"/>
              </a:solidFill>
              <a:latin typeface="+mn-lt"/>
            </a:rPr>
            <a:t>A form of exercise that combines body movement, mental focus, and controlled breathing to improve strength, balance, flexibility, and overall health. </a:t>
          </a:r>
          <a:endParaRPr lang="en-US" sz="3000" kern="1200" dirty="0"/>
        </a:p>
      </dsp:txBody>
      <dsp:txXfrm>
        <a:off x="49" y="975761"/>
        <a:ext cx="4728626" cy="3376350"/>
      </dsp:txXfrm>
    </dsp:sp>
    <dsp:sp modelId="{8DE6E2B1-77D1-E84B-8484-DDB389A223CF}">
      <dsp:nvSpPr>
        <dsp:cNvPr id="0" name=""/>
        <dsp:cNvSpPr/>
      </dsp:nvSpPr>
      <dsp:spPr>
        <a:xfrm>
          <a:off x="5390683" y="111761"/>
          <a:ext cx="4728626" cy="86400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Examples: </a:t>
          </a:r>
        </a:p>
      </dsp:txBody>
      <dsp:txXfrm>
        <a:off x="5390683" y="111761"/>
        <a:ext cx="4728626" cy="864000"/>
      </dsp:txXfrm>
    </dsp:sp>
    <dsp:sp modelId="{E546A8AF-1D1B-D747-92A8-FF4478C33E99}">
      <dsp:nvSpPr>
        <dsp:cNvPr id="0" name=""/>
        <dsp:cNvSpPr/>
      </dsp:nvSpPr>
      <dsp:spPr>
        <a:xfrm>
          <a:off x="5390683" y="975761"/>
          <a:ext cx="4728626" cy="3376350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>
              <a:solidFill>
                <a:schemeClr val="tx1"/>
              </a:solidFill>
            </a:rPr>
            <a:t>Yoga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>
              <a:solidFill>
                <a:schemeClr val="tx1"/>
              </a:solidFill>
            </a:rPr>
            <a:t>Tai Chi</a:t>
          </a:r>
          <a:endParaRPr lang="en-US" sz="3000" kern="1200" dirty="0">
            <a:solidFill>
              <a:schemeClr val="tx1"/>
            </a:solidFill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>
              <a:solidFill>
                <a:schemeClr val="tx1"/>
              </a:solidFill>
            </a:rPr>
            <a:t>Qi gong</a:t>
          </a:r>
          <a:endParaRPr lang="en-US" sz="3000" kern="1200" dirty="0">
            <a:solidFill>
              <a:schemeClr val="tx1"/>
            </a:solidFill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>
              <a:solidFill>
                <a:schemeClr val="tx1"/>
              </a:solidFill>
            </a:rPr>
            <a:t>Pilates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000" kern="1200" dirty="0"/>
        </a:p>
      </dsp:txBody>
      <dsp:txXfrm>
        <a:off x="5390683" y="975761"/>
        <a:ext cx="4728626" cy="33763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69A27-462A-274E-81C8-4AC90B7EC0B1}">
      <dsp:nvSpPr>
        <dsp:cNvPr id="0" name=""/>
        <dsp:cNvSpPr/>
      </dsp:nvSpPr>
      <dsp:spPr>
        <a:xfrm>
          <a:off x="0" y="11253"/>
          <a:ext cx="10119359" cy="9114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/>
            <a:t>People get additional health benefits if they:</a:t>
          </a:r>
          <a:endParaRPr lang="en-US" sz="3800" kern="1200"/>
        </a:p>
      </dsp:txBody>
      <dsp:txXfrm>
        <a:off x="44492" y="55745"/>
        <a:ext cx="10030375" cy="822446"/>
      </dsp:txXfrm>
    </dsp:sp>
    <dsp:sp modelId="{D21CBB5F-1D6E-FA45-8F02-7F908365FDE1}">
      <dsp:nvSpPr>
        <dsp:cNvPr id="0" name=""/>
        <dsp:cNvSpPr/>
      </dsp:nvSpPr>
      <dsp:spPr>
        <a:xfrm>
          <a:off x="0" y="922683"/>
          <a:ext cx="10119359" cy="416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290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/>
            <a:t>Move more and sit less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Get at least 150 minutes per week of moderate aerobic activity or at least 75 minutes of vigorous aerobic physical activity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/>
            <a:t>Do at least moderately intense muscle strengthening activities 2 or more days per week; involving all major muscle groups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/>
            <a:t>For people with chronic conditions and older adults, be as physically active as your condition and abilities allow</a:t>
          </a:r>
        </a:p>
      </dsp:txBody>
      <dsp:txXfrm>
        <a:off x="0" y="922683"/>
        <a:ext cx="10119359" cy="41689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3F252-D867-48F9-B866-38BE294AF767}">
      <dsp:nvSpPr>
        <dsp:cNvPr id="0" name=""/>
        <dsp:cNvSpPr/>
      </dsp:nvSpPr>
      <dsp:spPr>
        <a:xfrm>
          <a:off x="2319859" y="543"/>
          <a:ext cx="3938715" cy="21570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 dirty="0">
              <a:latin typeface="Arial" panose="020B0604020202020204" pitchFamily="34" charset="0"/>
              <a:cs typeface="Arial" panose="020B0604020202020204" pitchFamily="34" charset="0"/>
            </a:rPr>
            <a:t>5 or 6 on a scale of 0 to 10 </a:t>
          </a:r>
        </a:p>
      </dsp:txBody>
      <dsp:txXfrm>
        <a:off x="2319859" y="270173"/>
        <a:ext cx="3129826" cy="1617777"/>
      </dsp:txXfrm>
    </dsp:sp>
    <dsp:sp modelId="{7C89515A-6D98-482B-BCF4-C280BB4AF370}">
      <dsp:nvSpPr>
        <dsp:cNvPr id="0" name=""/>
        <dsp:cNvSpPr/>
      </dsp:nvSpPr>
      <dsp:spPr>
        <a:xfrm>
          <a:off x="5064" y="42124"/>
          <a:ext cx="2314794" cy="2073875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Moderate Intensity </a:t>
          </a:r>
        </a:p>
      </dsp:txBody>
      <dsp:txXfrm>
        <a:off x="106302" y="143362"/>
        <a:ext cx="2112318" cy="1871399"/>
      </dsp:txXfrm>
    </dsp:sp>
    <dsp:sp modelId="{60FAC44C-2F43-4090-B3F7-C599D3A2B88C}">
      <dsp:nvSpPr>
        <dsp:cNvPr id="0" name=""/>
        <dsp:cNvSpPr/>
      </dsp:nvSpPr>
      <dsp:spPr>
        <a:xfrm>
          <a:off x="2319065" y="2364968"/>
          <a:ext cx="3942565" cy="21721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 dirty="0">
              <a:latin typeface="Arial" panose="020B0604020202020204" pitchFamily="34" charset="0"/>
              <a:cs typeface="Arial" panose="020B0604020202020204" pitchFamily="34" charset="0"/>
            </a:rPr>
            <a:t>7 or 8 on a scale of 0 to 10 </a:t>
          </a:r>
        </a:p>
      </dsp:txBody>
      <dsp:txXfrm>
        <a:off x="2319065" y="2636493"/>
        <a:ext cx="3127991" cy="1629147"/>
      </dsp:txXfrm>
    </dsp:sp>
    <dsp:sp modelId="{7527FD0B-947F-492D-8F72-BA5FD1DE25C7}">
      <dsp:nvSpPr>
        <dsp:cNvPr id="0" name=""/>
        <dsp:cNvSpPr/>
      </dsp:nvSpPr>
      <dsp:spPr>
        <a:xfrm>
          <a:off x="2008" y="2414129"/>
          <a:ext cx="2317057" cy="2073875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Vigorous Intensity </a:t>
          </a:r>
        </a:p>
      </dsp:txBody>
      <dsp:txXfrm>
        <a:off x="103246" y="2515367"/>
        <a:ext cx="2114581" cy="1871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8T13:41:3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03570-C498-7146-9277-8A07F891BD5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8EE41-4A6E-FF42-8EDA-E0A62F961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8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1599-21C2-F14B-87B4-900CBA0E69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1599-21C2-F14B-87B4-900CBA0E69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8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1599-21C2-F14B-87B4-900CBA0E69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46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1599-21C2-F14B-87B4-900CBA0E69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56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1599-21C2-F14B-87B4-900CBA0E69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66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81599-21C2-F14B-87B4-900CBA0E69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8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BF588-A3EA-BD49-94F4-9E719CB5A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25152F-4A58-014C-8407-CE527B7C7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98499-90A0-AA44-A77A-D6A60F2D2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29D52-49C7-9C45-90E0-ACB6EC4D0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B1D2B-1E86-2541-ADBC-F7DC0B6D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054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0AC7-0A80-4645-88FB-BBDBDF16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502208-59B1-724C-877F-1BC1EA9D0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BB5D3-6B83-5A43-9772-0F3EC92B4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C6CFB-C8C6-FF47-8013-9DA5EBCE4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AA4B5-9511-9445-B91E-D3E4FF8C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7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1E1327-79C6-DB46-AE81-2A6BC1DA7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DC83B-9D5A-5B45-8A96-4E72FB018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46956-9EE5-F94E-8679-79E811607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88F07-D68E-7143-976E-DB6E1FA57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63612-5E38-A444-9D36-867DCC1A3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254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62986-A3B8-934D-8A8B-50FDCE26E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Text Slide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64389" y="1832608"/>
            <a:ext cx="11416278" cy="439063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 sz="3200" b="0" i="0" baseline="0">
                <a:solidFill>
                  <a:srgbClr val="333D47"/>
                </a:solidFill>
                <a:effectLst/>
                <a:latin typeface="Calibri" panose="020F0502020204030204" pitchFamily="34" charset="0"/>
                <a:ea typeface="Calibri Light" charset="0"/>
                <a:cs typeface="Calibri Light" charset="0"/>
              </a:defRPr>
            </a:lvl1pPr>
            <a:lvl2pPr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457200" y="1532077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277195-73EF-4D47-8E6F-BD4F62B5D8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Bombardier 2022</a:t>
            </a:r>
          </a:p>
        </p:txBody>
      </p:sp>
    </p:spTree>
    <p:extLst>
      <p:ext uri="{BB962C8B-B14F-4D97-AF65-F5344CB8AC3E}">
        <p14:creationId xmlns:p14="http://schemas.microsoft.com/office/powerpoint/2010/main" val="2359384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FF793F-65FD-1A4D-B666-F161B25B643A}"/>
              </a:ext>
            </a:extLst>
          </p:cNvPr>
          <p:cNvSpPr/>
          <p:nvPr userDrawn="1"/>
        </p:nvSpPr>
        <p:spPr>
          <a:xfrm rot="10800000">
            <a:off x="0" y="6427618"/>
            <a:ext cx="12202511" cy="430382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30652A-1D36-464D-9B3F-63405A53EE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3770" y="6560561"/>
            <a:ext cx="1276447" cy="169654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06DD4F37-EF68-AB4B-AF67-C600877872AF}"/>
              </a:ext>
            </a:extLst>
          </p:cNvPr>
          <p:cNvSpPr/>
          <p:nvPr userDrawn="1"/>
        </p:nvSpPr>
        <p:spPr>
          <a:xfrm>
            <a:off x="460096" y="1345744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ECE5F7-7343-A14A-9B95-F1EBFC9A3AA3}"/>
              </a:ext>
            </a:extLst>
          </p:cNvPr>
          <p:cNvSpPr/>
          <p:nvPr userDrawn="1"/>
        </p:nvSpPr>
        <p:spPr>
          <a:xfrm>
            <a:off x="815167" y="6604154"/>
            <a:ext cx="1213474" cy="103875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/>
            <a:r>
              <a:rPr lang="en-US" sz="675" i="1" dirty="0">
                <a:solidFill>
                  <a:schemeClr val="bg1">
                    <a:alpha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Confidential – Do Not Distribute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AC274391-D1BC-E842-95EF-78C5433A5F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10" y="547486"/>
            <a:ext cx="10505188" cy="6704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300" b="0" i="0">
                <a:solidFill>
                  <a:srgbClr val="2D216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This Is A Text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4AFE5-6468-FD4C-9FDF-AFC6F6CBA2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9952" y="1836512"/>
            <a:ext cx="11340265" cy="5318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950" b="1" i="0">
                <a:solidFill>
                  <a:srgbClr val="2D2161"/>
                </a:solidFill>
                <a:latin typeface="Calibri Light" panose="020F0302020204030204" pitchFamily="34" charset="0"/>
                <a:ea typeface="Open Sans Semibold" panose="020B060603050402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1800" b="1"/>
            </a:lvl2pPr>
            <a:lvl3pPr marL="685800" indent="0">
              <a:buNone/>
              <a:defRPr sz="1800" b="1"/>
            </a:lvl3pPr>
            <a:lvl4pPr marL="1028700" indent="0">
              <a:buNone/>
              <a:defRPr sz="1800" b="1"/>
            </a:lvl4pPr>
            <a:lvl5pPr marL="1371600" indent="0">
              <a:buNone/>
              <a:defRPr sz="1800" b="1"/>
            </a:lvl5pPr>
          </a:lstStyle>
          <a:p>
            <a:pPr lvl="0"/>
            <a:r>
              <a:rPr lang="en-US" dirty="0"/>
              <a:t>This is a sub header for the slide, this is a sub header for the slide.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5CEC4A4-7A9F-2548-948A-E0BA588B8C3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6715" y="2368325"/>
            <a:ext cx="11529631" cy="3059113"/>
          </a:xfrm>
          <a:prstGeom prst="rect">
            <a:avLst/>
          </a:prstGeom>
        </p:spPr>
        <p:txBody>
          <a:bodyPr/>
          <a:lstStyle>
            <a:lvl1pPr marL="6858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11480" indent="0">
              <a:buNone/>
              <a:defRPr/>
            </a:lvl2pPr>
            <a:lvl3pPr marL="75438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e</a:t>
            </a:r>
          </a:p>
          <a:p>
            <a:pPr lvl="0"/>
            <a:r>
              <a:rPr lang="en-US" dirty="0"/>
              <a:t>lit,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9981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BCD439-C2E1-6144-A51E-5D06D6E472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176138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5481782" cy="38427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5000"/>
              <a:buFont typeface="Arial" panose="020B0604020202020204" pitchFamily="34" charset="0"/>
              <a:buChar char="•"/>
              <a:defRPr sz="24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  <a:defRPr sz="24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95000"/>
              <a:buFont typeface="Wingdings" pitchFamily="2" charset="2"/>
              <a:buChar char="§"/>
              <a:defRPr sz="24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chemeClr val="accent6"/>
              </a:buClr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10810932" y="6255794"/>
            <a:ext cx="913481" cy="44643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6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91EDBC-5481-E248-9D04-B6CCC7FAB9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052B51-053E-944F-90E8-335286AC5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97280"/>
            <a:ext cx="1124712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32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6105236" y="1828799"/>
            <a:ext cx="5599084" cy="38427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5000"/>
              <a:buFont typeface="Arial" panose="020B0604020202020204" pitchFamily="34" charset="0"/>
              <a:buChar char="•"/>
              <a:defRPr sz="24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  <a:defRPr sz="24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95000"/>
              <a:buFont typeface="Wingdings" pitchFamily="2" charset="2"/>
              <a:buChar char="§"/>
              <a:defRPr sz="24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chemeClr val="accent6"/>
              </a:buClr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025C2-B249-254B-8DF0-76CBD41E88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856788" y="5671594"/>
            <a:ext cx="2157412" cy="676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4286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828800"/>
            <a:ext cx="11247120" cy="38427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5000"/>
              <a:buFont typeface="Arial" panose="020B0604020202020204" pitchFamily="34" charset="0"/>
              <a:buChar char="•"/>
              <a:defRPr sz="24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  <a:defRPr sz="24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95000"/>
              <a:buFont typeface="Wingdings" pitchFamily="2" charset="2"/>
              <a:buChar char="§"/>
              <a:defRPr sz="24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chemeClr val="accent6"/>
              </a:buClr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052B51-053E-944F-90E8-335286AC5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97280"/>
            <a:ext cx="1124712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32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8750A80-3C90-BF4E-87A1-3A49CC2906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810932" y="6255794"/>
            <a:ext cx="913481" cy="44643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6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91EDBC-5481-E248-9D04-B6CCC7FAB9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7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20F83-E1CF-7C4A-8B60-691FF5D96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51A47-B138-A948-AC62-670FDB81B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F3919-D867-8B42-9AB3-C1FDC2750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910D1-3E13-3842-A79B-30F1FC22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63576-4999-4942-BC8B-C03651C2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4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CFAD1-D3DB-3F47-AF85-7E9A5D665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97D26-8514-2A42-B4FF-02C59301B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EC58D-2753-3C47-9EF8-BD8DF34E3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6FC9B-A622-C547-BD97-EC05A6A3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25070-297C-D44E-8F55-A2BDE88D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2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EB5B0-1671-1B4C-975F-4F3E7F98D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F2240-AAA9-6B40-B77F-A33ACAC7F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63440-D261-5146-B2E6-8B1DE9CA5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5741B-12C5-B04B-AD67-E21692E9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95484-85A0-4C40-90DC-7E8C4882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8CA92-BE59-0047-8FC3-6FB5FFA11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89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37F8A-8610-6542-9BED-4D4213844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77C6D-0BA8-C945-8AEB-C63C2BEFA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05F15-689B-7840-89CF-321F56F4C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9B1528-4739-8244-AD90-BB74B73BE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92FFBB-D4FB-3E4F-87B8-4C23D0A02F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2980DB-2A3C-3B45-977A-2D92503B9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6D18C3-33F3-C741-AF1E-3ACEA91E0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48D42B-CC22-714C-9D46-BF74B4763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76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AE208-C843-DA49-BF78-06FF6F3FD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E77791-B39C-4A42-B897-2CBFA5C3F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19E41-5B4D-3649-9D35-AAB009F0A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F5B816-BB34-F54E-84BA-B2E365E1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944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B83971-86A4-CB42-83AE-4C56340DA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4A31CF-C260-0146-95EB-BB466F82E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53672-36F9-BB47-8054-C1AB38F7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1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BEB3E-8409-B54A-9056-0CDD091C2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9B5BB-A96C-8444-A3A9-C0E3535C6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5A4E20-BA82-F744-B75A-6AB26B270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7FCB9-3034-EA47-84E0-F87B461B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01486-0AFF-D04A-864A-EDD813822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596D3-27BD-FA4A-A6EC-05CC81AD5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24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D2765-9500-584F-B6ED-D1C29A3C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425BE9-5949-084A-A13F-A46AC5948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BE434-2C03-814D-82EB-6EBB175BE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C9058-0D22-484A-B237-8FACFBA7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53652-7066-C04C-9388-BACA2C7E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BF133-1F13-E443-901C-88854ED1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5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F6506B-1ADC-134B-9D9A-960B226FF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D60D4-513E-2A46-932B-0EAB630C9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93CEB-2EE6-0D48-880E-96441E311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BA22F-C420-EB4F-9682-11E493B5B4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3E16D-9208-4146-B76B-F9C42752D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5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sezktSxLt8" TargetMode="External"/><Relationship Id="rId2" Type="http://schemas.openxmlformats.org/officeDocument/2006/relationships/hyperlink" Target="https://rightasrain.uwmedicine.org/exercise/how-much-exercise-do-you-really-need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physicalactivity/basics/pdfs/PA-adults-with-chronic-health-conditions-508.pdf" TargetMode="External"/><Relationship Id="rId2" Type="http://schemas.openxmlformats.org/officeDocument/2006/relationships/hyperlink" Target="https://www.loveyourbrain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hpad.org/" TargetMode="External"/><Relationship Id="rId4" Type="http://schemas.openxmlformats.org/officeDocument/2006/relationships/hyperlink" Target="https://health.gov/sites/default/files/2019-11/PAG_MYW_Adult_FS.pdf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6BCC3-7464-DB47-8B15-E41BB2A9F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272" y="1122363"/>
            <a:ext cx="10715946" cy="2387600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294B93"/>
                </a:solidFill>
                <a:latin typeface="Tahoma" panose="020B0604030504040204" pitchFamily="34" charset="0"/>
              </a:rPr>
              <a:t>Finding Time, Ways, and Motivation to Move More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74E4BA-1D45-0E47-B402-03B357CEA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Charles H. Bombardier, PhD</a:t>
            </a:r>
          </a:p>
          <a:p>
            <a:r>
              <a:rPr lang="en-US" sz="3200" dirty="0"/>
              <a:t>Professor, Department of Rehabilitation Medicine</a:t>
            </a:r>
          </a:p>
          <a:p>
            <a:r>
              <a:rPr lang="en-US" sz="3200" dirty="0"/>
              <a:t>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4037199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Types of Physical Activity: Mind-Body</a:t>
            </a:r>
          </a:p>
        </p:txBody>
      </p:sp>
      <p:graphicFrame>
        <p:nvGraphicFramePr>
          <p:cNvPr id="8" name="Text Placeholder 5">
            <a:extLst>
              <a:ext uri="{FF2B5EF4-FFF2-40B4-BE49-F238E27FC236}">
                <a16:creationId xmlns:a16="http://schemas.microsoft.com/office/drawing/2014/main" id="{CC23F49B-34AD-039F-1FCA-C5827A6793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625728"/>
              </p:ext>
            </p:extLst>
          </p:nvPr>
        </p:nvGraphicFramePr>
        <p:xfrm>
          <a:off x="933450" y="1645920"/>
          <a:ext cx="10119360" cy="4463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5251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7925-9CA6-2F48-9EE2-8A5D26EB3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Physical Activity Guidelines for Adults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F6444C-A2B0-0105-AE6A-E65CBCD83B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099342"/>
              </p:ext>
            </p:extLst>
          </p:nvPr>
        </p:nvGraphicFramePr>
        <p:xfrm>
          <a:off x="853155" y="1412183"/>
          <a:ext cx="10119360" cy="5102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3899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440" y="543697"/>
            <a:ext cx="11247120" cy="782183"/>
          </a:xfrm>
        </p:spPr>
        <p:txBody>
          <a:bodyPr>
            <a:noAutofit/>
          </a:bodyPr>
          <a:lstStyle/>
          <a:p>
            <a:r>
              <a:rPr lang="en-US" sz="4800" b="0" dirty="0">
                <a:solidFill>
                  <a:schemeClr val="tx1"/>
                </a:solidFill>
              </a:rPr>
              <a:t>Estimating Workout Intensity </a:t>
            </a:r>
          </a:p>
        </p:txBody>
      </p:sp>
      <p:graphicFrame>
        <p:nvGraphicFramePr>
          <p:cNvPr id="5" name="Diagram 4" descr="Aerobic physical activity can be defined on an absolute scale or a relative scale. " title="Defining Intensity"/>
          <p:cNvGraphicFramePr/>
          <p:nvPr>
            <p:extLst>
              <p:ext uri="{D42A27DB-BD31-4B8C-83A1-F6EECF244321}">
                <p14:modId xmlns:p14="http://schemas.microsoft.com/office/powerpoint/2010/main" val="1726035931"/>
              </p:ext>
            </p:extLst>
          </p:nvPr>
        </p:nvGraphicFramePr>
        <p:xfrm>
          <a:off x="662940" y="1691640"/>
          <a:ext cx="6263640" cy="4537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E8FF02D-5681-AEF3-3309-DCC99DD14C9B}"/>
              </a:ext>
            </a:extLst>
          </p:cNvPr>
          <p:cNvSpPr txBox="1"/>
          <p:nvPr/>
        </p:nvSpPr>
        <p:spPr>
          <a:xfrm>
            <a:off x="7193443" y="2128820"/>
            <a:ext cx="4335617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You can talk but cannot 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E2467A-098E-16F7-829E-AA7D40752539}"/>
              </a:ext>
            </a:extLst>
          </p:cNvPr>
          <p:cNvSpPr txBox="1"/>
          <p:nvPr/>
        </p:nvSpPr>
        <p:spPr>
          <a:xfrm>
            <a:off x="7193443" y="3903043"/>
            <a:ext cx="4335617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You cannot say more than a few words without pausing for a breath</a:t>
            </a:r>
          </a:p>
        </p:txBody>
      </p:sp>
    </p:spTree>
    <p:extLst>
      <p:ext uri="{BB962C8B-B14F-4D97-AF65-F5344CB8AC3E}">
        <p14:creationId xmlns:p14="http://schemas.microsoft.com/office/powerpoint/2010/main" val="1043352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15C6B3-A328-F540-8ECF-BB0C34AB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816"/>
            <a:ext cx="10515600" cy="1325563"/>
          </a:xfrm>
        </p:spPr>
        <p:txBody>
          <a:bodyPr/>
          <a:lstStyle/>
          <a:p>
            <a:r>
              <a:rPr lang="en-US" dirty="0"/>
              <a:t>Estimate Your Physical Activity Level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49D095-31FD-45D2-1B37-F24FB0364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4379"/>
            <a:ext cx="10515600" cy="448258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j-lt"/>
              </a:rPr>
              <a:t>On average how many days per week do you engage in moderate to vigorous physical activity (like a brisk walk)? _________ days</a:t>
            </a:r>
          </a:p>
          <a:p>
            <a:r>
              <a:rPr lang="en-US" sz="3600" dirty="0">
                <a:latin typeface="+mj-lt"/>
              </a:rPr>
              <a:t>On average, how many minutes do you engage in physical activity at this level?   ______ minutes</a:t>
            </a:r>
          </a:p>
          <a:p>
            <a:r>
              <a:rPr lang="en-US" sz="3600" dirty="0">
                <a:latin typeface="+mj-lt"/>
              </a:rPr>
              <a:t>Total minutes per week of physical activity (multiple days times minutes  _____ minutes per week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90E7D-D07C-EFAE-6CF2-889999BD4C45}"/>
              </a:ext>
            </a:extLst>
          </p:cNvPr>
          <p:cNvSpPr txBox="1"/>
          <p:nvPr/>
        </p:nvSpPr>
        <p:spPr>
          <a:xfrm>
            <a:off x="8153400" y="6308209"/>
            <a:ext cx="3669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www.exerciseismedicine.org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33858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625DF-FB6F-4244-8EC6-05DDF90DF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9039"/>
          </a:xfrm>
        </p:spPr>
        <p:txBody>
          <a:bodyPr/>
          <a:lstStyle/>
          <a:p>
            <a:r>
              <a:rPr lang="en-US" dirty="0"/>
              <a:t>Is Physical Activity Safe?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1A444-56E7-804E-BD00-30FD2439A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6224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To be safe and reduce risk of injuries or health problems, people should: </a:t>
            </a:r>
          </a:p>
          <a:p>
            <a:r>
              <a:rPr lang="en-US" dirty="0"/>
              <a:t>Understand the risks, yet know that physical activity can be safe for almost everyone. </a:t>
            </a:r>
          </a:p>
          <a:p>
            <a:r>
              <a:rPr lang="en-US" dirty="0"/>
              <a:t>Choose types of physical activity that are appropriate and safe for you. </a:t>
            </a:r>
          </a:p>
          <a:p>
            <a:r>
              <a:rPr lang="en-US" dirty="0"/>
              <a:t>Increase physical activity gradually over time. Inactive people should “start low and go slow.”</a:t>
            </a:r>
          </a:p>
          <a:p>
            <a:r>
              <a:rPr lang="en-US" dirty="0"/>
              <a:t>Use appropriate gear and sports equipment, choose safe environments, follow rules and policies, and making sensible choices.</a:t>
            </a:r>
          </a:p>
          <a:p>
            <a:r>
              <a:rPr lang="en-US" dirty="0"/>
              <a:t>People with chronic conditions and symptoms can consult a health care professional or physical activity specialist about the types and amounts of activity appropriate for them. </a:t>
            </a:r>
          </a:p>
        </p:txBody>
      </p:sp>
    </p:spTree>
    <p:extLst>
      <p:ext uri="{BB962C8B-B14F-4D97-AF65-F5344CB8AC3E}">
        <p14:creationId xmlns:p14="http://schemas.microsoft.com/office/powerpoint/2010/main" val="3636903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7E6B4A-343F-2CFB-6F18-0CF44B8B7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755" y="0"/>
            <a:ext cx="799124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A8BCAB-C8B6-ED5A-4AB1-7FCDD31EBEFC}"/>
              </a:ext>
            </a:extLst>
          </p:cNvPr>
          <p:cNvSpPr txBox="1"/>
          <p:nvPr/>
        </p:nvSpPr>
        <p:spPr>
          <a:xfrm>
            <a:off x="451263" y="5880518"/>
            <a:ext cx="3632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https://</a:t>
            </a:r>
            <a:r>
              <a:rPr lang="en-US" sz="2800" dirty="0" err="1"/>
              <a:t>eparmedx.com</a:t>
            </a:r>
            <a:r>
              <a:rPr lang="en-US" sz="2800" dirty="0"/>
              <a:t>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01226-26C5-1A81-CD21-8793AC9016E5}"/>
              </a:ext>
            </a:extLst>
          </p:cNvPr>
          <p:cNvSpPr txBox="1"/>
          <p:nvPr/>
        </p:nvSpPr>
        <p:spPr>
          <a:xfrm>
            <a:off x="252584" y="1041651"/>
            <a:ext cx="34187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Is is Safe For You to Exercise?</a:t>
            </a:r>
          </a:p>
        </p:txBody>
      </p:sp>
    </p:spTree>
    <p:extLst>
      <p:ext uri="{BB962C8B-B14F-4D97-AF65-F5344CB8AC3E}">
        <p14:creationId xmlns:p14="http://schemas.microsoft.com/office/powerpoint/2010/main" val="314700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445DBA-0E02-54F5-AA8B-27C19E4E6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76" y="0"/>
            <a:ext cx="11922847" cy="706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65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>
            <a:extLst>
              <a:ext uri="{FF2B5EF4-FFF2-40B4-BE49-F238E27FC236}">
                <a16:creationId xmlns:a16="http://schemas.microsoft.com/office/drawing/2014/main" id="{5B08486D-853A-8E0F-611A-587BF887AA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cs typeface="+mj-cs"/>
              </a:rPr>
              <a:t>Motivation = Importance x Confidence</a:t>
            </a:r>
            <a:br>
              <a:rPr lang="en-US" dirty="0">
                <a:cs typeface="+mj-cs"/>
              </a:rPr>
            </a:br>
            <a:endParaRPr lang="en-US" dirty="0"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559881D-7B9C-0717-E6C6-941242FBBF76}"/>
                  </a:ext>
                </a:extLst>
              </p14:cNvPr>
              <p14:cNvContentPartPr/>
              <p14:nvPr/>
            </p14:nvContentPartPr>
            <p14:xfrm>
              <a:off x="3901451" y="4970389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559881D-7B9C-0717-E6C6-941242FBBF7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92811" y="496138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620A7664-62AF-54C5-6F70-A527C18E5ABF}"/>
              </a:ext>
            </a:extLst>
          </p:cNvPr>
          <p:cNvGrpSpPr/>
          <p:nvPr/>
        </p:nvGrpSpPr>
        <p:grpSpPr>
          <a:xfrm>
            <a:off x="2170113" y="1537854"/>
            <a:ext cx="6184178" cy="4829609"/>
            <a:chOff x="2170113" y="1143000"/>
            <a:chExt cx="6608762" cy="5224464"/>
          </a:xfrm>
        </p:grpSpPr>
        <p:sp>
          <p:nvSpPr>
            <p:cNvPr id="81922" name="Line 3">
              <a:extLst>
                <a:ext uri="{FF2B5EF4-FFF2-40B4-BE49-F238E27FC236}">
                  <a16:creationId xmlns:a16="http://schemas.microsoft.com/office/drawing/2014/main" id="{A67A6C17-0E77-C4B7-63C9-EAB71046E3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5600" y="1143000"/>
              <a:ext cx="0" cy="464820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923" name="Line 4">
              <a:extLst>
                <a:ext uri="{FF2B5EF4-FFF2-40B4-BE49-F238E27FC236}">
                  <a16:creationId xmlns:a16="http://schemas.microsoft.com/office/drawing/2014/main" id="{AE7A187F-BCB7-CBC0-F471-6F11A1E586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5600" y="5791200"/>
              <a:ext cx="5867400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924" name="Text Box 5">
              <a:extLst>
                <a:ext uri="{FF2B5EF4-FFF2-40B4-BE49-F238E27FC236}">
                  <a16:creationId xmlns:a16="http://schemas.microsoft.com/office/drawing/2014/main" id="{EFB2F39B-BD94-71EF-1801-14D10381C1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3313" y="5848351"/>
              <a:ext cx="1820862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Confidence</a:t>
              </a:r>
            </a:p>
          </p:txBody>
        </p:sp>
        <p:sp>
          <p:nvSpPr>
            <p:cNvPr id="81925" name="Text Box 6">
              <a:extLst>
                <a:ext uri="{FF2B5EF4-FFF2-40B4-BE49-F238E27FC236}">
                  <a16:creationId xmlns:a16="http://schemas.microsoft.com/office/drawing/2014/main" id="{78D8BAD2-77B4-0D3B-0192-35D2606E38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91727">
              <a:off x="1528763" y="3468688"/>
              <a:ext cx="1801812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Importance</a:t>
              </a:r>
            </a:p>
          </p:txBody>
        </p:sp>
        <p:sp>
          <p:nvSpPr>
            <p:cNvPr id="81927" name="Text Box 8">
              <a:extLst>
                <a:ext uri="{FF2B5EF4-FFF2-40B4-BE49-F238E27FC236}">
                  <a16:creationId xmlns:a16="http://schemas.microsoft.com/office/drawing/2014/main" id="{B24985CE-5E35-5212-9DB2-23EF638AAA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846" y="3150106"/>
              <a:ext cx="246574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latin typeface="Times New Roman" panose="02020603050405020304" pitchFamily="18" charset="0"/>
                </a:rPr>
                <a:t>Motivation</a:t>
              </a:r>
            </a:p>
          </p:txBody>
        </p:sp>
        <p:sp>
          <p:nvSpPr>
            <p:cNvPr id="81928" name="Text Box 9">
              <a:extLst>
                <a:ext uri="{FF2B5EF4-FFF2-40B4-BE49-F238E27FC236}">
                  <a16:creationId xmlns:a16="http://schemas.microsoft.com/office/drawing/2014/main" id="{4B89CD97-5780-4149-3F88-FF96421838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8725" y="545147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81929" name="Text Box 10">
              <a:extLst>
                <a:ext uri="{FF2B5EF4-FFF2-40B4-BE49-F238E27FC236}">
                  <a16:creationId xmlns:a16="http://schemas.microsoft.com/office/drawing/2014/main" id="{6B9A17A3-50B4-ECFD-15DF-D1B33A161B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9725" y="583247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81930" name="Text Box 11">
              <a:extLst>
                <a:ext uri="{FF2B5EF4-FFF2-40B4-BE49-F238E27FC236}">
                  <a16:creationId xmlns:a16="http://schemas.microsoft.com/office/drawing/2014/main" id="{5B436B02-2C08-5C48-9398-BE6186DA3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9925" y="5832475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81931" name="Text Box 12">
              <a:extLst>
                <a:ext uri="{FF2B5EF4-FFF2-40B4-BE49-F238E27FC236}">
                  <a16:creationId xmlns:a16="http://schemas.microsoft.com/office/drawing/2014/main" id="{D077B79D-3852-B11B-174E-82AB3DFFBB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0450" y="1260475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7233DAA-E1F5-CA00-46AF-6CBC07389A5F}"/>
                </a:ext>
              </a:extLst>
            </p:cNvPr>
            <p:cNvSpPr/>
            <p:nvPr/>
          </p:nvSpPr>
          <p:spPr>
            <a:xfrm>
              <a:off x="3409746" y="5058485"/>
              <a:ext cx="290758" cy="26809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B85C81B-50B5-310F-C36A-63C5877F7F5D}"/>
                </a:ext>
              </a:extLst>
            </p:cNvPr>
            <p:cNvSpPr/>
            <p:nvPr/>
          </p:nvSpPr>
          <p:spPr>
            <a:xfrm>
              <a:off x="3534523" y="1690688"/>
              <a:ext cx="676899" cy="67897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45E9C4-7FC6-0D80-A168-C6F16ED6B4AD}"/>
                </a:ext>
              </a:extLst>
            </p:cNvPr>
            <p:cNvSpPr/>
            <p:nvPr/>
          </p:nvSpPr>
          <p:spPr>
            <a:xfrm>
              <a:off x="6697864" y="1254963"/>
              <a:ext cx="2064295" cy="196734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7037343-62F7-E507-5C8B-9E570395E92D}"/>
                </a:ext>
              </a:extLst>
            </p:cNvPr>
            <p:cNvSpPr/>
            <p:nvPr/>
          </p:nvSpPr>
          <p:spPr>
            <a:xfrm>
              <a:off x="7536032" y="4405749"/>
              <a:ext cx="648404" cy="65273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7455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C144E9-6267-7357-8BF9-F14551D3D2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Enhancing Importance</a:t>
            </a:r>
          </a:p>
        </p:txBody>
      </p:sp>
    </p:spTree>
    <p:extLst>
      <p:ext uri="{BB962C8B-B14F-4D97-AF65-F5344CB8AC3E}">
        <p14:creationId xmlns:p14="http://schemas.microsoft.com/office/powerpoint/2010/main" val="3115409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7608D-8904-AA99-9DBA-786E4C23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Importance: Start with 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B2C9-AC09-F8EF-DA0E-E60263897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Why might you WANT to be more physically active?</a:t>
            </a:r>
          </a:p>
          <a:p>
            <a:pPr lvl="1"/>
            <a:r>
              <a:rPr lang="en-US" sz="4000" i="1" dirty="0"/>
              <a:t>Could be positive-</a:t>
            </a:r>
            <a:r>
              <a:rPr lang="en-US" sz="4000" dirty="0"/>
              <a:t>-benefits of more physical activity</a:t>
            </a:r>
          </a:p>
          <a:p>
            <a:pPr lvl="1"/>
            <a:r>
              <a:rPr lang="en-US" sz="4000" i="1" dirty="0"/>
              <a:t>Could be negative</a:t>
            </a:r>
            <a:r>
              <a:rPr lang="en-US" sz="4000" dirty="0"/>
              <a:t>-harms of remaining less physically active</a:t>
            </a:r>
          </a:p>
          <a:p>
            <a:r>
              <a:rPr lang="en-US" sz="4400" dirty="0"/>
              <a:t>Often linked to core values that motivate 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834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C032B-37B5-4E47-837E-CA48CB614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D5E41-39B9-FA48-9E52-4F4C8FC52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Brought to you by the Brain Injury Association of Washington</a:t>
            </a:r>
          </a:p>
          <a:p>
            <a:r>
              <a:rPr lang="en-US" dirty="0"/>
              <a:t>With support from the University of Washington Traumatic Brain Injury Model System grant funded by the National Institute on Disability, Independent Living and Rehabilitation Research</a:t>
            </a:r>
          </a:p>
          <a:p>
            <a:r>
              <a:rPr lang="en-US" dirty="0"/>
              <a:t>The presentation includes information from the U.S. Department of Health and Human Services. Physical Activity Guidelines for Americans, 2nd edition. Washington, DC: U.S. Department of Health and Human Services; 2018.</a:t>
            </a:r>
          </a:p>
        </p:txBody>
      </p:sp>
      <p:pic>
        <p:nvPicPr>
          <p:cNvPr id="4" name="Picture 3" descr="NIDILRR logo.jpeg">
            <a:extLst>
              <a:ext uri="{FF2B5EF4-FFF2-40B4-BE49-F238E27FC236}">
                <a16:creationId xmlns:a16="http://schemas.microsoft.com/office/drawing/2014/main" id="{B4365ACA-37F8-3D45-A47A-5A36AE4C4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656" y="5027416"/>
            <a:ext cx="3219450" cy="166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30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58E5F-50F1-C85F-2CA2-E8ADD93F6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Hearing from you…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BB542-C3B4-DC7A-DCED-3749CE685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j-lt"/>
              </a:rPr>
              <a:t>Why do you try to be more active in your daily life?</a:t>
            </a:r>
          </a:p>
          <a:p>
            <a:endParaRPr lang="en-US" sz="3600" dirty="0">
              <a:latin typeface="+mj-lt"/>
            </a:endParaRPr>
          </a:p>
          <a:p>
            <a:r>
              <a:rPr lang="en-US" sz="3600" dirty="0">
                <a:latin typeface="+mj-lt"/>
              </a:rPr>
              <a:t>What are some of the benefits that you have gotten from physical activity?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73019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D6AD-99AB-DA41-B830-635596182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Longer-Term Benefits of Physical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C24FA-4055-D940-9A6C-127DC0FBE8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Lower risk of death</a:t>
            </a:r>
          </a:p>
          <a:p>
            <a:r>
              <a:rPr lang="en-US" sz="3600" dirty="0"/>
              <a:t>Lower risk of heart disease</a:t>
            </a:r>
          </a:p>
          <a:p>
            <a:r>
              <a:rPr lang="en-US" sz="3600" dirty="0"/>
              <a:t>Lower risk of diabetes</a:t>
            </a:r>
          </a:p>
          <a:p>
            <a:r>
              <a:rPr lang="en-US" sz="3600" dirty="0"/>
              <a:t>Lower blood pressure</a:t>
            </a:r>
          </a:p>
          <a:p>
            <a:r>
              <a:rPr lang="en-US" sz="3600" dirty="0"/>
              <a:t>Lower risk of dementia</a:t>
            </a:r>
          </a:p>
          <a:p>
            <a:r>
              <a:rPr lang="en-US" sz="3600" dirty="0"/>
              <a:t>Weight loss</a:t>
            </a:r>
          </a:p>
          <a:p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45D813-7223-7142-9EE4-CE7528AE9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712227"/>
            <a:ext cx="5181600" cy="4667250"/>
          </a:xfrm>
        </p:spPr>
        <p:txBody>
          <a:bodyPr>
            <a:noAutofit/>
          </a:bodyPr>
          <a:lstStyle/>
          <a:p>
            <a:r>
              <a:rPr lang="en-US" sz="3600" dirty="0"/>
              <a:t>More energy/Less fatigue</a:t>
            </a:r>
          </a:p>
          <a:p>
            <a:r>
              <a:rPr lang="en-US" sz="3600" dirty="0"/>
              <a:t>Improved cognition</a:t>
            </a:r>
          </a:p>
          <a:p>
            <a:r>
              <a:rPr lang="en-US" sz="3600" dirty="0"/>
              <a:t>Improved mood</a:t>
            </a:r>
          </a:p>
          <a:p>
            <a:r>
              <a:rPr lang="en-US" sz="3600" dirty="0"/>
              <a:t>Lower anxiety</a:t>
            </a:r>
          </a:p>
          <a:p>
            <a:r>
              <a:rPr lang="en-US" sz="3600" dirty="0"/>
              <a:t>Better sleep</a:t>
            </a:r>
          </a:p>
          <a:p>
            <a:r>
              <a:rPr lang="en-US" sz="3600" dirty="0"/>
              <a:t>Less pain</a:t>
            </a:r>
          </a:p>
          <a:p>
            <a:r>
              <a:rPr lang="en-US" sz="3600" dirty="0"/>
              <a:t>Better quality of life</a:t>
            </a:r>
          </a:p>
        </p:txBody>
      </p:sp>
    </p:spTree>
    <p:extLst>
      <p:ext uri="{BB962C8B-B14F-4D97-AF65-F5344CB8AC3E}">
        <p14:creationId xmlns:p14="http://schemas.microsoft.com/office/powerpoint/2010/main" val="145997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D9D7B-E02B-7B47-80C2-ECE44FEC0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61" y="365125"/>
            <a:ext cx="10965939" cy="1325563"/>
          </a:xfrm>
        </p:spPr>
        <p:txBody>
          <a:bodyPr/>
          <a:lstStyle/>
          <a:p>
            <a:r>
              <a:rPr lang="en-US" dirty="0"/>
              <a:t>Immediate/Short-term Benefits of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F341D-FB01-3243-A3E9-0B2EE346C7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861" y="1786324"/>
            <a:ext cx="11416278" cy="4390639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lang="en-US" sz="40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single bout</a:t>
            </a: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moderately intense exercise decreases negative affect:</a:t>
            </a:r>
          </a:p>
          <a:p>
            <a:pPr indent="0">
              <a:buNone/>
            </a:pP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	depression, stress, anger, confusion</a:t>
            </a:r>
          </a:p>
          <a:p>
            <a:pPr indent="0">
              <a:buNone/>
            </a:pP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indent="0">
              <a:buNone/>
            </a:pP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And increases positive affect e.g., feeling energized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2618B3-12B9-1F44-B5A9-52970DAD5B0B}"/>
              </a:ext>
            </a:extLst>
          </p:cNvPr>
          <p:cNvSpPr txBox="1"/>
          <p:nvPr/>
        </p:nvSpPr>
        <p:spPr>
          <a:xfrm>
            <a:off x="4677156" y="6114197"/>
            <a:ext cx="679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dirty="0"/>
              <a:t>Basso &amp; Suzuki, Brain Plasticity 2016/2017 127-152; </a:t>
            </a:r>
            <a:r>
              <a:rPr lang="en-US" sz="1600" dirty="0" err="1"/>
              <a:t>Wender</a:t>
            </a:r>
            <a:r>
              <a:rPr lang="en-US" sz="1600" dirty="0"/>
              <a:t> et al., PM&amp;R 2023</a:t>
            </a:r>
          </a:p>
          <a:p>
            <a:pPr fontAlgn="base"/>
            <a:r>
              <a:rPr lang="en-US" sz="1600" dirty="0"/>
              <a:t>Weir, APA Monitor, December 2011, Vol 42, No. 11, p. 48 ff. </a:t>
            </a:r>
          </a:p>
        </p:txBody>
      </p:sp>
    </p:spTree>
    <p:extLst>
      <p:ext uri="{BB962C8B-B14F-4D97-AF65-F5344CB8AC3E}">
        <p14:creationId xmlns:p14="http://schemas.microsoft.com/office/powerpoint/2010/main" val="3711623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D9D7B-E02B-7B47-80C2-ECE44FEC0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61" y="365125"/>
            <a:ext cx="10965939" cy="1325563"/>
          </a:xfrm>
        </p:spPr>
        <p:txBody>
          <a:bodyPr/>
          <a:lstStyle/>
          <a:p>
            <a:r>
              <a:rPr lang="en-US" dirty="0"/>
              <a:t>Immediate/Short-term Benefits of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F341D-FB01-3243-A3E9-0B2EE346C7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861" y="1786324"/>
            <a:ext cx="11416278" cy="4390639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Exercising for as little as 5 minutes improves mood.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Improved mood lasts up to 24 hours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Starting out exercising too hard can prevent you from getting the psychological benefits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Being able to engage in preferred physical activities boost effects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2618B3-12B9-1F44-B5A9-52970DAD5B0B}"/>
              </a:ext>
            </a:extLst>
          </p:cNvPr>
          <p:cNvSpPr txBox="1"/>
          <p:nvPr/>
        </p:nvSpPr>
        <p:spPr>
          <a:xfrm>
            <a:off x="4677156" y="6114197"/>
            <a:ext cx="679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dirty="0"/>
              <a:t>Basso &amp; Suzuki, Brain Plasticity 2016/2017 127-152; </a:t>
            </a:r>
            <a:r>
              <a:rPr lang="en-US" sz="1600" dirty="0" err="1"/>
              <a:t>Wender</a:t>
            </a:r>
            <a:r>
              <a:rPr lang="en-US" sz="1600" dirty="0"/>
              <a:t> et al., PM&amp;R 2023</a:t>
            </a:r>
          </a:p>
          <a:p>
            <a:pPr fontAlgn="base"/>
            <a:r>
              <a:rPr lang="en-US" sz="1600" dirty="0"/>
              <a:t>Weir, APA Monitor, December 2011, Vol 42, No. 11, p. 48 ff. </a:t>
            </a:r>
          </a:p>
        </p:txBody>
      </p:sp>
    </p:spTree>
    <p:extLst>
      <p:ext uri="{BB962C8B-B14F-4D97-AF65-F5344CB8AC3E}">
        <p14:creationId xmlns:p14="http://schemas.microsoft.com/office/powerpoint/2010/main" val="2154217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3B07D3-E1B6-9447-B670-EB7EF525FD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09" y="547486"/>
            <a:ext cx="11246425" cy="670468"/>
          </a:xfrm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  <a:latin typeface="+mj-lt"/>
              </a:rPr>
              <a:t>Exercise is a promising treatment for depression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10EA0-6630-47D0-2E37-732D2EA6732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9411" y="1537856"/>
            <a:ext cx="9966850" cy="4372550"/>
          </a:xfrm>
        </p:spPr>
        <p:txBody>
          <a:bodyPr/>
          <a:lstStyle/>
          <a:p>
            <a:pPr marL="41148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Meta-analysis of 25 studies shows exercise significantly reduces depression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The three main exercise types all have a similar effect on depression severity</a:t>
            </a:r>
          </a:p>
          <a:p>
            <a:pPr marL="75438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Aerobic exercise </a:t>
            </a:r>
          </a:p>
          <a:p>
            <a:pPr marL="75438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Mind-body exercise</a:t>
            </a:r>
          </a:p>
          <a:p>
            <a:pPr marL="75438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Resistance exercise (strength training)</a:t>
            </a:r>
            <a:endParaRPr lang="en-US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E8BEEF-EEF3-2B4E-7B7B-719197A536BD}"/>
              </a:ext>
            </a:extLst>
          </p:cNvPr>
          <p:cNvSpPr txBox="1"/>
          <p:nvPr/>
        </p:nvSpPr>
        <p:spPr>
          <a:xfrm>
            <a:off x="3241964" y="5830198"/>
            <a:ext cx="8820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Schuch et al., J </a:t>
            </a:r>
            <a:r>
              <a:rPr lang="en-US" sz="2400" dirty="0" err="1"/>
              <a:t>Psychiat</a:t>
            </a:r>
            <a:r>
              <a:rPr lang="en-US" sz="2400" dirty="0"/>
              <a:t> Res 2016; Miller et al., Ageing Res Rev 2020</a:t>
            </a:r>
          </a:p>
        </p:txBody>
      </p:sp>
    </p:spTree>
    <p:extLst>
      <p:ext uri="{BB962C8B-B14F-4D97-AF65-F5344CB8AC3E}">
        <p14:creationId xmlns:p14="http://schemas.microsoft.com/office/powerpoint/2010/main" val="3284953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7608D-8904-AA99-9DBA-786E4C23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Exercise in Neurological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B2C9-AC09-F8EF-DA0E-E60263897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855"/>
            <a:ext cx="10515600" cy="463910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>
                <a:effectLst/>
                <a:latin typeface="+mj-lt"/>
              </a:rPr>
              <a:t>Exercise was superior to treatment as usual in improving: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>
                <a:effectLst/>
                <a:latin typeface="+mj-lt"/>
              </a:rPr>
              <a:t>Quality of life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>
                <a:latin typeface="+mj-lt"/>
              </a:rPr>
              <a:t>D</a:t>
            </a:r>
            <a:r>
              <a:rPr lang="en-US" sz="3200" dirty="0">
                <a:effectLst/>
                <a:latin typeface="+mj-lt"/>
              </a:rPr>
              <a:t>epressive symptoms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>
                <a:effectLst/>
                <a:latin typeface="+mj-lt"/>
              </a:rPr>
              <a:t>Cognition including attention, working memory, executive functioning, </a:t>
            </a:r>
            <a:r>
              <a:rPr lang="en-US" sz="3200" dirty="0">
                <a:latin typeface="+mj-lt"/>
              </a:rPr>
              <a:t>m</a:t>
            </a:r>
            <a:r>
              <a:rPr lang="en-US" sz="3200" dirty="0">
                <a:effectLst/>
                <a:latin typeface="+mj-lt"/>
              </a:rPr>
              <a:t>emory, psychomotor speed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>
                <a:effectLst/>
                <a:latin typeface="+mj-lt"/>
              </a:rPr>
              <a:t>More minutes per week of exercise was associated with a larger anti-depressant effect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>
                <a:effectLst/>
                <a:latin typeface="+mj-lt"/>
              </a:rPr>
              <a:t>Exercise was safe, most studies found no complications </a:t>
            </a:r>
            <a:endParaRPr lang="en-US" sz="3200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46AC89-80D4-418D-9C8F-EFF0A6E7A4E6}"/>
              </a:ext>
            </a:extLst>
          </p:cNvPr>
          <p:cNvSpPr txBox="1"/>
          <p:nvPr/>
        </p:nvSpPr>
        <p:spPr>
          <a:xfrm>
            <a:off x="3782291" y="6092765"/>
            <a:ext cx="7698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Meta analysis of 122 studies none in TBI; </a:t>
            </a:r>
            <a:r>
              <a:rPr lang="en-US" sz="2000" dirty="0" err="1"/>
              <a:t>Dauwan</a:t>
            </a:r>
            <a:r>
              <a:rPr lang="en-US" sz="2000" dirty="0"/>
              <a:t> et al </a:t>
            </a:r>
            <a:r>
              <a:rPr lang="en-US" sz="2000" i="1" dirty="0"/>
              <a:t>J Neurology </a:t>
            </a:r>
            <a:r>
              <a:rPr lang="en-US" sz="2000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30213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7608D-8904-AA99-9DBA-786E4C23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Exercise in TBI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B2C9-AC09-F8EF-DA0E-E60263897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 graduated walking program significantly </a:t>
            </a:r>
            <a:r>
              <a:rPr lang="en-US" u="sng" dirty="0">
                <a:latin typeface="+mj-lt"/>
              </a:rPr>
              <a:t>reduced fatigue</a:t>
            </a:r>
          </a:p>
          <a:p>
            <a:r>
              <a:rPr lang="en-US" dirty="0">
                <a:latin typeface="+mj-lt"/>
              </a:rPr>
              <a:t>Randomized crossover study of graded walking program vs. nutrition class showed walkers had </a:t>
            </a:r>
            <a:r>
              <a:rPr lang="en-US" u="sng" dirty="0">
                <a:latin typeface="+mj-lt"/>
              </a:rPr>
              <a:t>improved depression and stress</a:t>
            </a:r>
            <a:r>
              <a:rPr lang="en-US" dirty="0">
                <a:latin typeface="+mj-lt"/>
              </a:rPr>
              <a:t> compared to nutrition class</a:t>
            </a:r>
          </a:p>
          <a:p>
            <a:r>
              <a:rPr lang="en-US" dirty="0">
                <a:latin typeface="+mj-lt"/>
              </a:rPr>
              <a:t> Review of five small studies of Tai Chi/</a:t>
            </a:r>
            <a:r>
              <a:rPr lang="en-US" dirty="0" err="1">
                <a:latin typeface="+mj-lt"/>
              </a:rPr>
              <a:t>Quigong</a:t>
            </a:r>
            <a:r>
              <a:rPr lang="en-US" dirty="0">
                <a:latin typeface="+mj-lt"/>
              </a:rPr>
              <a:t> in people with TBI suggest Tai Chi can improve functioning, thinking abilities, and psychological status, caregivers and clinicians showed that participation was related to </a:t>
            </a:r>
            <a:r>
              <a:rPr lang="en-US" u="sng" dirty="0">
                <a:latin typeface="+mj-lt"/>
              </a:rPr>
              <a:t>improved quality of life, resilience, emotional/behavioral regulation, cognition, positive affect, and well-being.</a:t>
            </a:r>
            <a:endParaRPr lang="en-US" u="sng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613D18-32AE-DDE3-4757-2D3807B55B16}"/>
              </a:ext>
            </a:extLst>
          </p:cNvPr>
          <p:cNvSpPr txBox="1"/>
          <p:nvPr/>
        </p:nvSpPr>
        <p:spPr>
          <a:xfrm>
            <a:off x="1034716" y="5988734"/>
            <a:ext cx="10094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(</a:t>
            </a:r>
            <a:r>
              <a:rPr lang="en-US" sz="2000" dirty="0" err="1">
                <a:latin typeface="+mj-lt"/>
              </a:rPr>
              <a:t>Kolakowski-Hayner</a:t>
            </a:r>
            <a:r>
              <a:rPr lang="en-US" sz="2000" dirty="0">
                <a:latin typeface="+mj-lt"/>
              </a:rPr>
              <a:t> et al., Neurol Rehab 2017; </a:t>
            </a:r>
            <a:r>
              <a:rPr lang="en-US" sz="2000" dirty="0" err="1">
                <a:latin typeface="+mj-lt"/>
              </a:rPr>
              <a:t>Bellon</a:t>
            </a:r>
            <a:r>
              <a:rPr lang="en-US" sz="2000" dirty="0">
                <a:latin typeface="+mj-lt"/>
              </a:rPr>
              <a:t> et al., Brain </a:t>
            </a:r>
            <a:r>
              <a:rPr lang="en-US" sz="2000" dirty="0" err="1">
                <a:latin typeface="+mj-lt"/>
              </a:rPr>
              <a:t>Inj</a:t>
            </a:r>
            <a:r>
              <a:rPr lang="en-US" sz="2000" dirty="0">
                <a:latin typeface="+mj-lt"/>
              </a:rPr>
              <a:t> 2014; </a:t>
            </a:r>
            <a:r>
              <a:rPr lang="en-US" sz="2000" dirty="0" err="1">
                <a:latin typeface="+mj-lt"/>
              </a:rPr>
              <a:t>Lasowsky</a:t>
            </a:r>
            <a:r>
              <a:rPr lang="en-US" sz="2000" dirty="0">
                <a:latin typeface="+mj-lt"/>
              </a:rPr>
              <a:t> et al., BMC Complement Med and Therapies 2022; Callahan et al Brain </a:t>
            </a:r>
            <a:r>
              <a:rPr lang="en-US" sz="2000" dirty="0" err="1">
                <a:latin typeface="+mj-lt"/>
              </a:rPr>
              <a:t>Inj</a:t>
            </a:r>
            <a:r>
              <a:rPr lang="en-US" sz="2000" dirty="0">
                <a:latin typeface="+mj-lt"/>
              </a:rPr>
              <a:t> 2023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0894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7608D-8904-AA99-9DBA-786E4C23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benefits stand out to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B2C9-AC09-F8EF-DA0E-E60263897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 presented a lot of additional information about the potential benefits of exercise. </a:t>
            </a:r>
          </a:p>
          <a:p>
            <a:r>
              <a:rPr lang="en-US" sz="4000" dirty="0"/>
              <a:t>Were there any new benefits were relevant to you or stood out as being important?</a:t>
            </a:r>
          </a:p>
        </p:txBody>
      </p:sp>
    </p:spTree>
    <p:extLst>
      <p:ext uri="{BB962C8B-B14F-4D97-AF65-F5344CB8AC3E}">
        <p14:creationId xmlns:p14="http://schemas.microsoft.com/office/powerpoint/2010/main" val="1433681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7608D-8904-AA99-9DBA-786E4C23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Importance: Link to core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B2C9-AC09-F8EF-DA0E-E60263897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49965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900" dirty="0"/>
              <a:t>Personal example</a:t>
            </a:r>
          </a:p>
          <a:p>
            <a:r>
              <a:rPr lang="en-US" sz="3600" dirty="0"/>
              <a:t>What are some of the reasons you want to exercise more?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/>
              <a:t>I want to be more healthy.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/>
              <a:t>I consider myself an athlete and want to remain that way.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/>
              <a:t>I want to have more endurance so I can hike with my wife.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/>
              <a:t>I have had some health problems and exercise might help.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/>
              <a:t>I love my wife. She is so worried about my health. If I exercise I might improve my chances of recovery and reassure her that I am doing everything I can to survive.</a:t>
            </a:r>
          </a:p>
        </p:txBody>
      </p:sp>
    </p:spTree>
    <p:extLst>
      <p:ext uri="{BB962C8B-B14F-4D97-AF65-F5344CB8AC3E}">
        <p14:creationId xmlns:p14="http://schemas.microsoft.com/office/powerpoint/2010/main" val="135178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275BAFB-DCD1-D593-79DD-E84D9B1C1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0413" y="304801"/>
            <a:ext cx="10515600" cy="950794"/>
          </a:xfrm>
        </p:spPr>
        <p:txBody>
          <a:bodyPr/>
          <a:lstStyle/>
          <a:p>
            <a:r>
              <a:rPr lang="en-US" altLang="en-US" dirty="0"/>
              <a:t>Which Core Values Do You Relate To Exercise?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317B1D6-234C-131E-56BA-8557468F262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1562" y="1447800"/>
            <a:ext cx="4037013" cy="5410200"/>
          </a:xfrm>
        </p:spPr>
        <p:txBody>
          <a:bodyPr/>
          <a:lstStyle/>
          <a:p>
            <a:r>
              <a:rPr lang="en-US" altLang="en-US" dirty="0"/>
              <a:t>Good parent</a:t>
            </a:r>
          </a:p>
          <a:p>
            <a:r>
              <a:rPr lang="en-US" altLang="en-US" dirty="0"/>
              <a:t>Good spouse/partner</a:t>
            </a:r>
          </a:p>
          <a:p>
            <a:r>
              <a:rPr lang="en-US" altLang="en-US" dirty="0"/>
              <a:t>Competent</a:t>
            </a:r>
          </a:p>
          <a:p>
            <a:r>
              <a:rPr lang="en-US" altLang="en-US" dirty="0"/>
              <a:t>Healthy</a:t>
            </a:r>
          </a:p>
          <a:p>
            <a:r>
              <a:rPr lang="en-US" altLang="en-US" dirty="0"/>
              <a:t>Attractive</a:t>
            </a:r>
          </a:p>
          <a:p>
            <a:r>
              <a:rPr lang="en-US" altLang="en-US" dirty="0"/>
              <a:t>Energetic</a:t>
            </a:r>
          </a:p>
          <a:p>
            <a:r>
              <a:rPr lang="en-US" altLang="en-US" dirty="0"/>
              <a:t>Responsible</a:t>
            </a:r>
          </a:p>
          <a:p>
            <a:r>
              <a:rPr lang="en-US" altLang="en-US" dirty="0"/>
              <a:t>Youthful</a:t>
            </a:r>
          </a:p>
          <a:p>
            <a:r>
              <a:rPr lang="en-US" altLang="en-US" dirty="0"/>
              <a:t>Athletic</a:t>
            </a:r>
          </a:p>
          <a:p>
            <a:r>
              <a:rPr lang="en-US" altLang="en-US" dirty="0"/>
              <a:t>Spiritual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C9C76BA9-7A8F-4C78-359E-FB2CC676DEE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3788" y="1447800"/>
            <a:ext cx="4037012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Considerate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Disciplined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Respected at work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Efficient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Independent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Good role model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In control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Strong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Popular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Faithful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Other ___________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34194-71C3-2005-DFE2-393957E59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0775"/>
          </a:xfrm>
        </p:spPr>
        <p:txBody>
          <a:bodyPr/>
          <a:lstStyle/>
          <a:p>
            <a:r>
              <a:rPr lang="en-US" dirty="0"/>
              <a:t>Before we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AACAC-5F02-C715-A68C-8A54BF6F2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91063"/>
          </a:xfrm>
        </p:spPr>
        <p:txBody>
          <a:bodyPr>
            <a:normAutofit/>
          </a:bodyPr>
          <a:lstStyle/>
          <a:p>
            <a:r>
              <a:rPr lang="en-US" dirty="0"/>
              <a:t>I have had a bunch of advantages in life that I did not earn such as being male, White, straight, middle class background</a:t>
            </a:r>
          </a:p>
          <a:p>
            <a:r>
              <a:rPr lang="en-US" dirty="0"/>
              <a:t>I have no history of TBI</a:t>
            </a:r>
          </a:p>
          <a:p>
            <a:r>
              <a:rPr lang="en-US" dirty="0"/>
              <a:t>As a result, I have biases and areas of ignorance and inexperience</a:t>
            </a:r>
          </a:p>
          <a:p>
            <a:r>
              <a:rPr lang="en-US" dirty="0"/>
              <a:t>I will get things wrong, display racist, ableist biases at times </a:t>
            </a:r>
          </a:p>
          <a:p>
            <a:r>
              <a:rPr lang="en-US" dirty="0"/>
              <a:t>I strive to be open to feedback and criticism to foster learning in all</a:t>
            </a:r>
          </a:p>
          <a:p>
            <a:r>
              <a:rPr lang="en-US" dirty="0"/>
              <a:t>Also, I will be going over a lot of material, too much to take notes on everything. If what I talk about today is useful to you and you would like a copy of my slides just email me at </a:t>
            </a:r>
            <a:r>
              <a:rPr lang="en-US" u="sng" dirty="0">
                <a:solidFill>
                  <a:srgbClr val="7030A0"/>
                </a:solidFill>
              </a:rPr>
              <a:t>chb@uw.edu</a:t>
            </a:r>
          </a:p>
        </p:txBody>
      </p:sp>
    </p:spTree>
    <p:extLst>
      <p:ext uri="{BB962C8B-B14F-4D97-AF65-F5344CB8AC3E}">
        <p14:creationId xmlns:p14="http://schemas.microsoft.com/office/powerpoint/2010/main" val="3446117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C144E9-6267-7357-8BF9-F14551D3D2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Enhancing Confidence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C075C06-2272-D67C-5BD2-D6AE24B080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34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7608D-8904-AA99-9DBA-786E4C23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Confidence To Be More Active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B2C9-AC09-F8EF-DA0E-E60263897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490"/>
            <a:ext cx="10515600" cy="4808482"/>
          </a:xfrm>
        </p:spPr>
        <p:txBody>
          <a:bodyPr/>
          <a:lstStyle/>
          <a:p>
            <a:r>
              <a:rPr lang="en-US" sz="3200" dirty="0"/>
              <a:t>Baby steps: Start low go slow</a:t>
            </a:r>
          </a:p>
          <a:p>
            <a:r>
              <a:rPr lang="en-US" sz="3200" dirty="0"/>
              <a:t>SMART goal setting</a:t>
            </a:r>
          </a:p>
          <a:p>
            <a:r>
              <a:rPr lang="en-US" sz="3200" dirty="0"/>
              <a:t>Commit</a:t>
            </a:r>
          </a:p>
          <a:p>
            <a:r>
              <a:rPr lang="en-US" sz="3200" dirty="0"/>
              <a:t>Self-monitor progress</a:t>
            </a:r>
          </a:p>
          <a:p>
            <a:r>
              <a:rPr lang="en-US" sz="3200" dirty="0"/>
              <a:t>Reward yourself</a:t>
            </a:r>
          </a:p>
          <a:p>
            <a:r>
              <a:rPr lang="en-US" sz="3200" dirty="0"/>
              <a:t>Notice and use prompts and cues</a:t>
            </a:r>
          </a:p>
          <a:p>
            <a:r>
              <a:rPr lang="en-US" sz="3200" dirty="0"/>
              <a:t>Problem solve barriers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17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44DC3-6C5B-68A7-76AD-2E8BC7332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Steps: Start low, go slow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C431D-9BF8-D27F-9CA9-59FADFD28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often set our goals too high, then fail, get frustrated, and give up</a:t>
            </a:r>
          </a:p>
          <a:p>
            <a:r>
              <a:rPr lang="en-US" dirty="0"/>
              <a:t>This erodes our confidence and makes exercise unpleasant</a:t>
            </a:r>
          </a:p>
          <a:p>
            <a:r>
              <a:rPr lang="en-US" dirty="0"/>
              <a:t>Instead, set goals that will increase your confidence and enjoyment</a:t>
            </a:r>
          </a:p>
          <a:p>
            <a:r>
              <a:rPr lang="en-US" dirty="0"/>
              <a:t>Set a goal, then ask yourself how confident you are that you can achieve it. If your confidence is less than 80%, revise your goal</a:t>
            </a:r>
          </a:p>
          <a:p>
            <a:r>
              <a:rPr lang="en-US" dirty="0"/>
              <a:t>Think about a physical activity that you are already doing and just build on it e.g., when you walk out to the curb to get your mail, walk a bit further; when you walk up the stairs in your home, do it twice</a:t>
            </a:r>
          </a:p>
          <a:p>
            <a:r>
              <a:rPr lang="en-US" dirty="0"/>
              <a:t>Choose activities that you enjoy now or used to enjoy: dancing, sports, swimming, hiking, walking, gardening--just move more</a:t>
            </a:r>
          </a:p>
        </p:txBody>
      </p:sp>
    </p:spTree>
    <p:extLst>
      <p:ext uri="{BB962C8B-B14F-4D97-AF65-F5344CB8AC3E}">
        <p14:creationId xmlns:p14="http://schemas.microsoft.com/office/powerpoint/2010/main" val="2757814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5E3BD9E-7F0A-A4F9-938C-AF8B98BE33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207564"/>
              </p:ext>
            </p:extLst>
          </p:nvPr>
        </p:nvGraphicFramePr>
        <p:xfrm>
          <a:off x="491359" y="1292773"/>
          <a:ext cx="11209281" cy="5416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1062">
                  <a:extLst>
                    <a:ext uri="{9D8B030D-6E8A-4147-A177-3AD203B41FA5}">
                      <a16:colId xmlns:a16="http://schemas.microsoft.com/office/drawing/2014/main" val="3245498414"/>
                    </a:ext>
                  </a:extLst>
                </a:gridCol>
                <a:gridCol w="1698407">
                  <a:extLst>
                    <a:ext uri="{9D8B030D-6E8A-4147-A177-3AD203B41FA5}">
                      <a16:colId xmlns:a16="http://schemas.microsoft.com/office/drawing/2014/main" val="3268522530"/>
                    </a:ext>
                  </a:extLst>
                </a:gridCol>
                <a:gridCol w="5320958">
                  <a:extLst>
                    <a:ext uri="{9D8B030D-6E8A-4147-A177-3AD203B41FA5}">
                      <a16:colId xmlns:a16="http://schemas.microsoft.com/office/drawing/2014/main" val="3985195472"/>
                    </a:ext>
                  </a:extLst>
                </a:gridCol>
                <a:gridCol w="3388854">
                  <a:extLst>
                    <a:ext uri="{9D8B030D-6E8A-4147-A177-3AD203B41FA5}">
                      <a16:colId xmlns:a16="http://schemas.microsoft.com/office/drawing/2014/main" val="972798067"/>
                    </a:ext>
                  </a:extLst>
                </a:gridCol>
              </a:tblGrid>
              <a:tr h="325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TIPS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YOUR GOAL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5423712"/>
                  </a:ext>
                </a:extLst>
              </a:tr>
              <a:tr h="9185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SPECIFIC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¨"/>
                      </a:pPr>
                      <a:r>
                        <a:rPr lang="en-US" sz="2000">
                          <a:effectLst/>
                        </a:rPr>
                        <a:t>What type of exercise will you do? </a:t>
                      </a:r>
                      <a:endParaRPr lang="en-US" sz="16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¨"/>
                      </a:pPr>
                      <a:r>
                        <a:rPr lang="en-US" sz="2000">
                          <a:effectLst/>
                        </a:rPr>
                        <a:t>Where?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9102999"/>
                  </a:ext>
                </a:extLst>
              </a:tr>
              <a:tr h="1239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MEASUREABLE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¨"/>
                      </a:pPr>
                      <a:r>
                        <a:rPr lang="en-US" sz="2000" dirty="0">
                          <a:effectLst/>
                        </a:rPr>
                        <a:t>How long?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¨"/>
                      </a:pPr>
                      <a:r>
                        <a:rPr lang="en-US" sz="2000" dirty="0">
                          <a:effectLst/>
                        </a:rPr>
                        <a:t>How intense?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¨"/>
                      </a:pPr>
                      <a:r>
                        <a:rPr lang="en-US" sz="2000" dirty="0">
                          <a:effectLst/>
                        </a:rPr>
                        <a:t>How often?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4135026"/>
                  </a:ext>
                </a:extLst>
              </a:tr>
              <a:tr h="11844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ATTAINABLE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¨"/>
                      </a:pPr>
                      <a:r>
                        <a:rPr lang="en-US" sz="2000">
                          <a:effectLst/>
                        </a:rPr>
                        <a:t>On a scale from 0-10 how confident are you that you will do it? </a:t>
                      </a:r>
                      <a:endParaRPr lang="en-US" sz="16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¨"/>
                      </a:pPr>
                      <a:r>
                        <a:rPr lang="en-US" sz="2000">
                          <a:effectLst/>
                        </a:rPr>
                        <a:t>What could help increase confidence?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7932680"/>
                  </a:ext>
                </a:extLst>
              </a:tr>
              <a:tr h="8328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RELEVANT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¨"/>
                      </a:pPr>
                      <a:r>
                        <a:rPr lang="en-US" sz="2000" dirty="0">
                          <a:effectLst/>
                        </a:rPr>
                        <a:t>How important is it for you to meet this goal?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¨"/>
                      </a:pPr>
                      <a:r>
                        <a:rPr lang="en-US" sz="2000" dirty="0">
                          <a:effectLst/>
                        </a:rPr>
                        <a:t>What value does it relate to?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8289397"/>
                  </a:ext>
                </a:extLst>
              </a:tr>
              <a:tr h="916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TIME-BASED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¨"/>
                      </a:pPr>
                      <a:r>
                        <a:rPr lang="en-US" sz="2000">
                          <a:effectLst/>
                        </a:rPr>
                        <a:t>When (day/time) will you plan to do it.</a:t>
                      </a:r>
                      <a:endParaRPr lang="en-US" sz="16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¨"/>
                      </a:pPr>
                      <a:r>
                        <a:rPr lang="en-US" sz="2000">
                          <a:effectLst/>
                        </a:rPr>
                        <a:t>what is your deadline? </a:t>
                      </a: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691413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F670CC9-E697-6ADC-E1FF-8963D513AFC1}"/>
              </a:ext>
            </a:extLst>
          </p:cNvPr>
          <p:cNvSpPr txBox="1"/>
          <p:nvPr/>
        </p:nvSpPr>
        <p:spPr>
          <a:xfrm>
            <a:off x="491359" y="346841"/>
            <a:ext cx="47414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SMART Goal Setting</a:t>
            </a:r>
          </a:p>
        </p:txBody>
      </p:sp>
    </p:spTree>
    <p:extLst>
      <p:ext uri="{BB962C8B-B14F-4D97-AF65-F5344CB8AC3E}">
        <p14:creationId xmlns:p14="http://schemas.microsoft.com/office/powerpoint/2010/main" val="2481872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7900C3-ECCE-9EC1-957F-9AD5EC1BB7C1}"/>
              </a:ext>
            </a:extLst>
          </p:cNvPr>
          <p:cNvSpPr txBox="1"/>
          <p:nvPr/>
        </p:nvSpPr>
        <p:spPr>
          <a:xfrm>
            <a:off x="457199" y="409903"/>
            <a:ext cx="11130455" cy="6382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SMART Goal Example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for brisk 15-minute walk, 4 days/week, after work/5 pm, for 2 weeks.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Why this a good example of a SMART goal: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"/>
            </a:pP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Specific: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type of exercise (walking) is well-defined.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"/>
            </a:pP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Measurable: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can easily keep track of whether the goal is being met (four times per week, at least 15 minutes, every week).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"/>
            </a:pP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Attainable/Realistic: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goal is realistic. You can do it. What is realistic is different for each person based on current activity level, taking </a:t>
            </a:r>
            <a:r>
              <a:rPr lang="en-US" sz="2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gradual steps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increase activity is key.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"/>
            </a:pP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Relevant: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Connected to long term goal of being able to have more energy to play with children. It is important to what you value.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"/>
            </a:pP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Time-Based: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goal has an achievement end date (2 weeks).</a:t>
            </a:r>
            <a:b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956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7608D-8904-AA99-9DBA-786E4C23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Commit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B2C9-AC09-F8EF-DA0E-E60263897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I promise to go for brisk 15-minute walk on Monday, Tuesday, Wednesday, and Thursday after work at 5:00 PM for the next two weeks.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_____________________________	</a:t>
            </a:r>
            <a:r>
              <a:rPr lang="en-US" sz="3600" u="sng" dirty="0"/>
              <a:t>5/9/2024</a:t>
            </a:r>
          </a:p>
          <a:p>
            <a:pPr marL="0" indent="0">
              <a:buNone/>
            </a:pPr>
            <a:r>
              <a:rPr lang="en-US" dirty="0"/>
              <a:t>Signature							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1118E6-DC16-E1CC-E4A4-91571DE99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554361"/>
            <a:ext cx="4752467" cy="77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440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7608D-8904-AA99-9DBA-786E4C239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1854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Self-Monitoring Strategies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B2C9-AC09-F8EF-DA0E-E60263897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918"/>
            <a:ext cx="10515600" cy="4886045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Writing it down:</a:t>
            </a:r>
            <a:endParaRPr lang="en-US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 small notebook just for this purpose</a:t>
            </a:r>
            <a:endParaRPr lang="en-US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Schedule bouts of physical activity on </a:t>
            </a:r>
            <a:r>
              <a:rPr lang="en-US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calendar or planner you already use</a:t>
            </a:r>
            <a:endParaRPr lang="en-US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Checking it off:</a:t>
            </a:r>
            <a:endParaRPr lang="en-US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Have a box to check for every bout of physical activity that you complete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You can also record what activity you did, h</a:t>
            </a:r>
            <a:r>
              <a:rPr lang="en-US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ow long or how far you went, etc.</a:t>
            </a:r>
            <a:endParaRPr lang="en-US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Using technology</a:t>
            </a:r>
            <a:r>
              <a:rPr lang="en-US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Use physical activity monitoring app on smartphone, watch, or step counter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Use a computer spreadsheet to record data</a:t>
            </a:r>
            <a:endParaRPr lang="en-US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178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7608D-8904-AA99-9DBA-786E4C23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Reward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B2C9-AC09-F8EF-DA0E-E60263897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Put gold stars or colorful stickers on a calendar to mark which days you exercised.</a:t>
            </a:r>
            <a:endParaRPr lang="en-US" sz="2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Put money in a jar every time you work out. Use the money to treat yourself to something special.</a:t>
            </a:r>
            <a:endParaRPr lang="en-US" sz="2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Reward yourself after you exercise with rest, a cold drink, healthy snack, a nice shower, hot bath, etc.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n-US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Proudly share accomplishments with supportive friends or family</a:t>
            </a:r>
            <a:endParaRPr lang="en-US" sz="2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265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1AF6B8-7239-639E-761D-BEA8CB064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488"/>
          </a:xfrm>
        </p:spPr>
        <p:txBody>
          <a:bodyPr>
            <a:normAutofit/>
          </a:bodyPr>
          <a:lstStyle/>
          <a:p>
            <a:r>
              <a:rPr lang="en-US" dirty="0">
                <a:ea typeface="Times New Roman" panose="02020603050405020304" pitchFamily="18" charset="0"/>
                <a:cs typeface="Calibri" panose="020F0502020204030204" pitchFamily="34" charset="0"/>
              </a:rPr>
              <a:t>Notice and use prompts and cues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A088B7-9A74-C38E-2F23-FE6EF8756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594"/>
            <a:ext cx="10515600" cy="474636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Cues are things in our environment that make us want to do something. </a:t>
            </a:r>
            <a:endParaRPr lang="en-US" sz="24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3200" u="sng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Cue: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You see a jar of cookies on the kitchen counter. 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3200" u="sng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Action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: You eat cookies. </a:t>
            </a:r>
            <a:endParaRPr lang="en-US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3200" u="sng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Cue: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The TV is on. 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3200" u="sng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Action: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You sit or lie down to watch it.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endParaRPr lang="en-US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What cues in your daily life cause you to be less active? </a:t>
            </a:r>
            <a:endParaRPr lang="en-US" sz="24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What cues in your daily life cause you to be more active?</a:t>
            </a:r>
            <a:endParaRPr lang="en-US" sz="24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Get rid of one cue that causes you to be less active.</a:t>
            </a:r>
            <a:endParaRPr lang="en-US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Add one positive cue for being more active</a:t>
            </a:r>
            <a:endParaRPr lang="en-US" sz="24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5493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425AC65-6DD0-9832-E721-889393621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716627"/>
              </p:ext>
            </p:extLst>
          </p:nvPr>
        </p:nvGraphicFramePr>
        <p:xfrm>
          <a:off x="501444" y="442452"/>
          <a:ext cx="11400504" cy="60468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00252">
                  <a:extLst>
                    <a:ext uri="{9D8B030D-6E8A-4147-A177-3AD203B41FA5}">
                      <a16:colId xmlns:a16="http://schemas.microsoft.com/office/drawing/2014/main" val="3870549204"/>
                    </a:ext>
                  </a:extLst>
                </a:gridCol>
                <a:gridCol w="5700252">
                  <a:extLst>
                    <a:ext uri="{9D8B030D-6E8A-4147-A177-3AD203B41FA5}">
                      <a16:colId xmlns:a16="http://schemas.microsoft.com/office/drawing/2014/main" val="1729968619"/>
                    </a:ext>
                  </a:extLst>
                </a:gridCol>
              </a:tblGrid>
              <a:tr h="419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Behavior Prompt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Cue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1509006"/>
                  </a:ext>
                </a:extLst>
              </a:tr>
              <a:tr h="4309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Go for a walk to break up the workday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Program reminders into phone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6675670"/>
                  </a:ext>
                </a:extLst>
              </a:tr>
              <a:tr h="419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Go for a swim after work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Place goggles beside computer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9507899"/>
                  </a:ext>
                </a:extLst>
              </a:tr>
              <a:tr h="419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Exercise first thing in the morning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Set gym clothes beside bed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1928002"/>
                  </a:ext>
                </a:extLst>
              </a:tr>
              <a:tr h="419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Go for a walk after getting dressed in AM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Put a sticky note on the bathroom mirror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4488709"/>
                  </a:ext>
                </a:extLst>
              </a:tr>
              <a:tr h="8588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Ensure you get daily exercise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Have someone text you to ask if you’ve exercised before the end of the day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3788279"/>
                  </a:ext>
                </a:extLst>
              </a:tr>
              <a:tr h="8588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Decrease long periods of time working at a desk without moving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Set timers on your phone or computer to remind you to move every hour or so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0677848"/>
                  </a:ext>
                </a:extLst>
              </a:tr>
              <a:tr h="8588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Meet the guidelines for exercise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Circle days you want to exercise on desk calendar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1835551"/>
                  </a:ext>
                </a:extLst>
              </a:tr>
              <a:tr h="419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Go for a workout after lunch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Pack gym clothes under lunch bag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1776081"/>
                  </a:ext>
                </a:extLst>
              </a:tr>
              <a:tr h="9409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Go for a bike ride after reading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Put a sticky note reminder on a page a couple of chapters ahead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6385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193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8EAB1A-C1AA-B64D-9F67-098578669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18" y="602605"/>
            <a:ext cx="5585254" cy="3058297"/>
          </a:xfrm>
        </p:spPr>
        <p:txBody>
          <a:bodyPr>
            <a:normAutofit fontScale="90000"/>
          </a:bodyPr>
          <a:lstStyle/>
          <a:p>
            <a:r>
              <a:rPr lang="en-US" sz="3600" b="1" u="sng" dirty="0"/>
              <a:t>Physical activity </a:t>
            </a:r>
            <a:r>
              <a:rPr lang="en-US" sz="3600" dirty="0"/>
              <a:t>is any bodily movement produced by contraction </a:t>
            </a:r>
            <a:r>
              <a:rPr lang="en-US" sz="3600" dirty="0">
                <a:latin typeface="+mn-lt"/>
              </a:rPr>
              <a:t>of</a:t>
            </a:r>
            <a:r>
              <a:rPr lang="en-US" sz="3600" dirty="0"/>
              <a:t> skeletal muscles that results in a substantial </a:t>
            </a:r>
            <a:r>
              <a:rPr lang="en-US" sz="3600" b="1" dirty="0"/>
              <a:t>increase</a:t>
            </a:r>
            <a:r>
              <a:rPr lang="en-US" sz="3600" dirty="0"/>
              <a:t> in energy expenditure over resting levels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EA960A-DC3F-2344-B019-605363581C76}"/>
              </a:ext>
            </a:extLst>
          </p:cNvPr>
          <p:cNvSpPr/>
          <p:nvPr/>
        </p:nvSpPr>
        <p:spPr>
          <a:xfrm>
            <a:off x="6120716" y="370702"/>
            <a:ext cx="5758247" cy="5557237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Physical Activity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E4C328-5687-2647-878D-EB4C82A7123C}"/>
              </a:ext>
            </a:extLst>
          </p:cNvPr>
          <p:cNvSpPr/>
          <p:nvPr/>
        </p:nvSpPr>
        <p:spPr>
          <a:xfrm>
            <a:off x="7109253" y="3177541"/>
            <a:ext cx="2446638" cy="2345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Exercise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A7DC2-8B50-964F-B24E-13A7D9AD48D2}"/>
              </a:ext>
            </a:extLst>
          </p:cNvPr>
          <p:cNvSpPr txBox="1"/>
          <p:nvPr/>
        </p:nvSpPr>
        <p:spPr>
          <a:xfrm>
            <a:off x="337753" y="3561278"/>
            <a:ext cx="55028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2E2161"/>
                </a:solidFill>
                <a:latin typeface="Calibri Light" charset="0"/>
                <a:cs typeface="Calibri Light" charset="0"/>
              </a:rPr>
              <a:t>Exercise</a:t>
            </a:r>
            <a:r>
              <a:rPr lang="en-US" sz="3200" dirty="0">
                <a:solidFill>
                  <a:srgbClr val="2E2161"/>
                </a:solidFill>
                <a:latin typeface="Calibri Light" charset="0"/>
                <a:cs typeface="Calibri Light" charset="0"/>
              </a:rPr>
              <a:t> is a subset of physical activity that is planned, structured, and repetitive with the objective of improving or maintaining physical fitness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7AD2F1-9725-364D-B449-CF5901FBE38A}"/>
              </a:ext>
            </a:extLst>
          </p:cNvPr>
          <p:cNvSpPr txBox="1"/>
          <p:nvPr/>
        </p:nvSpPr>
        <p:spPr>
          <a:xfrm>
            <a:off x="862216" y="6255395"/>
            <a:ext cx="4651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Caspersen et al Public Health Reports 1985</a:t>
            </a:r>
          </a:p>
        </p:txBody>
      </p:sp>
    </p:spTree>
    <p:extLst>
      <p:ext uri="{BB962C8B-B14F-4D97-AF65-F5344CB8AC3E}">
        <p14:creationId xmlns:p14="http://schemas.microsoft.com/office/powerpoint/2010/main" val="22782310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7608D-8904-AA99-9DBA-786E4C23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 barriers to exercise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4B25A6-C9CE-5574-1F57-EB71F3C17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563812"/>
              </p:ext>
            </p:extLst>
          </p:nvPr>
        </p:nvGraphicFramePr>
        <p:xfrm>
          <a:off x="838200" y="2296831"/>
          <a:ext cx="10515600" cy="3049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19569">
                  <a:extLst>
                    <a:ext uri="{9D8B030D-6E8A-4147-A177-3AD203B41FA5}">
                      <a16:colId xmlns:a16="http://schemas.microsoft.com/office/drawing/2014/main" val="3919711814"/>
                    </a:ext>
                  </a:extLst>
                </a:gridCol>
                <a:gridCol w="4996031">
                  <a:extLst>
                    <a:ext uri="{9D8B030D-6E8A-4147-A177-3AD203B41FA5}">
                      <a16:colId xmlns:a16="http://schemas.microsoft.com/office/drawing/2014/main" val="1497412341"/>
                    </a:ext>
                  </a:extLst>
                </a:gridCol>
              </a:tblGrid>
              <a:tr h="3049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Check the barriers that apply to you: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"/>
                      </a:pPr>
                      <a:r>
                        <a:rPr lang="en-US" sz="2400" dirty="0">
                          <a:effectLst/>
                        </a:rPr>
                        <a:t>Time limits (work, family, etc.)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"/>
                      </a:pPr>
                      <a:r>
                        <a:rPr lang="en-US" sz="2400" dirty="0">
                          <a:effectLst/>
                        </a:rPr>
                        <a:t>Forgot/didn’t remember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"/>
                      </a:pPr>
                      <a:r>
                        <a:rPr lang="en-US" sz="2400" dirty="0">
                          <a:effectLst/>
                        </a:rPr>
                        <a:t>Mood/didn’t feel like it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"/>
                      </a:pPr>
                      <a:r>
                        <a:rPr lang="en-US" sz="2400" dirty="0">
                          <a:effectLst/>
                        </a:rPr>
                        <a:t>Pain flare up/injury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"/>
                      </a:pPr>
                      <a:r>
                        <a:rPr lang="en-US" sz="2400" dirty="0">
                          <a:effectLst/>
                        </a:rPr>
                        <a:t>Disability keeps me from exercising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"/>
                      </a:pPr>
                      <a:r>
                        <a:rPr lang="en-US" sz="2400" dirty="0">
                          <a:effectLst/>
                        </a:rPr>
                        <a:t>Couldn’t find a place to exercise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"/>
                      </a:pPr>
                      <a:r>
                        <a:rPr lang="en-US" sz="2400" dirty="0">
                          <a:effectLst/>
                        </a:rPr>
                        <a:t>Lack of transportation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"/>
                      </a:pPr>
                      <a:r>
                        <a:rPr lang="en-US" sz="2400" dirty="0">
                          <a:effectLst/>
                        </a:rPr>
                        <a:t>Lack of accessible facility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"/>
                      </a:pPr>
                      <a:r>
                        <a:rPr lang="en-US" sz="2400" dirty="0">
                          <a:effectLst/>
                        </a:rPr>
                        <a:t>Cost of program/financial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"/>
                      </a:pPr>
                      <a:r>
                        <a:rPr lang="en-US" sz="2400" dirty="0">
                          <a:effectLst/>
                        </a:rPr>
                        <a:t>Didn’t have right equipment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"/>
                      </a:pPr>
                      <a:r>
                        <a:rPr lang="en-US" sz="2400" dirty="0">
                          <a:effectLst/>
                        </a:rPr>
                        <a:t>Don’t have enough endurance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"/>
                      </a:pPr>
                      <a:r>
                        <a:rPr lang="en-US" sz="2400" dirty="0">
                          <a:effectLst/>
                        </a:rPr>
                        <a:t>Feel self-conscious exercising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"/>
                      </a:pPr>
                      <a:r>
                        <a:rPr lang="en-US" sz="2400" dirty="0">
                          <a:effectLst/>
                        </a:rPr>
                        <a:t>Other?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992740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26A9E18-B253-E867-2FF0-8F1643546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511449"/>
            <a:ext cx="74774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Common Barriers to Activity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061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E79BB50-CE7B-6184-004A-4B5A7D8A7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321179"/>
              </p:ext>
            </p:extLst>
          </p:nvPr>
        </p:nvGraphicFramePr>
        <p:xfrm>
          <a:off x="694094" y="2701975"/>
          <a:ext cx="10999467" cy="3709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2785">
                  <a:extLst>
                    <a:ext uri="{9D8B030D-6E8A-4147-A177-3AD203B41FA5}">
                      <a16:colId xmlns:a16="http://schemas.microsoft.com/office/drawing/2014/main" val="3331346787"/>
                    </a:ext>
                  </a:extLst>
                </a:gridCol>
                <a:gridCol w="6266682">
                  <a:extLst>
                    <a:ext uri="{9D8B030D-6E8A-4147-A177-3AD203B41FA5}">
                      <a16:colId xmlns:a16="http://schemas.microsoft.com/office/drawing/2014/main" val="2412176937"/>
                    </a:ext>
                  </a:extLst>
                </a:gridCol>
              </a:tblGrid>
              <a:tr h="5820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Barrier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Coping strategies/solutions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4555214"/>
                  </a:ext>
                </a:extLst>
              </a:tr>
              <a:tr h="10423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1.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452888"/>
                  </a:ext>
                </a:extLst>
              </a:tr>
              <a:tr h="10423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2.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343031"/>
                  </a:ext>
                </a:extLst>
              </a:tr>
              <a:tr h="10423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3.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38714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6609B55-4E4E-1E99-8E6F-09CBEF8B5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95" y="278993"/>
            <a:ext cx="10396692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Identifying barriers and solutions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Of the barriers that you checked off, which 1 or 2 are most likely to get in the way of you being physically active?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What are some things you can do to cope with these barriers?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81896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A5D1385-B62E-D69C-3BC3-EE3EC489D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Time as a barrier and coping strategies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800EF0-B4A9-673B-4DED-B9F30EC39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581"/>
            <a:ext cx="10515600" cy="4628382"/>
          </a:xfrm>
        </p:spPr>
        <p:txBody>
          <a:bodyPr>
            <a:normAutofit lnSpcReduction="1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One of the most common problems is </a:t>
            </a: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lack of time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Everyone's busy these days and you can find the time to be active. Here are two different ways to cope with lack of time.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 it: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Set aside a block of time to exercise every day. Make it part of your daily routine, like taking a shower. Think about your typical day. When could you take 20-30 minutes to do a physical activity that you like? 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 spontaneous: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Be on the lookout during the day for 10-15 minutes of free time to be active. What are some good ways to fit in exercise? What are some good short workouts?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23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41B0C-D0AD-4753-1219-BC347BB0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solve: Turn Inactivity into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D3B01-D26B-EDED-A8F8-7055D0958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9587"/>
            <a:ext cx="10754032" cy="50032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Get off the bus before your stop and walk the rest of the way.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Walk up stairs rather than use the elevator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Walk to a nearby store rather than driving.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 yard work rather than hiring someone else to do it.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 a rake rather than a leaf blower.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 for a 2-minute walk during TV commercials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Ride stationary bike or lift weights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while watching TV.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Stand up while you're on the phone instead of sitting.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Have walking meetings rather than sitting meetings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159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45652-A762-62A6-72B8-6A4EB1DA9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Solve: Fitness Snacking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2DB79-EC64-DE18-8D55-6B50BE463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54032" cy="46431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Not every workout needs to be 30 minutes. Fitness snacks are short bouts of 5-10 minutes of movement throughout the day, as opposed to one long workout session. Learn about from site below.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https://rightasrain.uwmedicine.org/exercise/how-much-exercise-do-you-really-need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Exercise scientists have designed full-body workouts that can be done in just 7 minutes with no equipment. See a classic one below. Look for free 7-minute workouts in the app store if you have a smartphone. The apps show you how to do each exercise properly and lead you through the workout.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https://www.youtube.com/watch?v=2sezktSxLt8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1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7608D-8904-AA99-9DBA-786E4C23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B2C9-AC09-F8EF-DA0E-E60263897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35438"/>
          </a:xfrm>
        </p:spPr>
        <p:txBody>
          <a:bodyPr/>
          <a:lstStyle/>
          <a:p>
            <a:r>
              <a:rPr lang="en-US" dirty="0">
                <a:latin typeface="+mj-lt"/>
              </a:rPr>
              <a:t>Love Your Brain </a:t>
            </a:r>
          </a:p>
          <a:p>
            <a:pPr lvl="1"/>
            <a:r>
              <a:rPr lang="en-US" dirty="0">
                <a:latin typeface="+mj-lt"/>
                <a:hlinkClick r:id="rId2"/>
              </a:rPr>
              <a:t>https://www.loveyourbrain.com</a:t>
            </a:r>
            <a:endParaRPr lang="en-US" dirty="0">
              <a:latin typeface="+mj-lt"/>
            </a:endParaRPr>
          </a:p>
          <a:p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+mj-lt"/>
              </a:rPr>
              <a:t>Physical Activity Recommendations for Adults with Chronic Health Conditions and Disabilities: </a:t>
            </a:r>
          </a:p>
          <a:p>
            <a:pPr lvl="1"/>
            <a:r>
              <a:rPr lang="en-US" b="0" i="0" u="none" strike="noStrike" dirty="0">
                <a:solidFill>
                  <a:srgbClr val="B75E15"/>
                </a:solidFill>
                <a:effectLst/>
                <a:highlight>
                  <a:srgbClr val="FFFFFF"/>
                </a:highlight>
                <a:latin typeface="+mj-lt"/>
                <a:hlinkClick r:id="rId3"/>
              </a:rPr>
              <a:t>https://www.cdc.gov/physicalactivity/basics/pdfs/PA-adults-with-chronic-health-conditions-508.pdf</a:t>
            </a:r>
            <a:endParaRPr lang="en-US" b="0" i="0" u="none" strike="noStrike" dirty="0">
              <a:solidFill>
                <a:srgbClr val="B75E15"/>
              </a:solidFill>
              <a:effectLst/>
              <a:highlight>
                <a:srgbClr val="FFFFFF"/>
              </a:highlight>
              <a:latin typeface="+mj-lt"/>
            </a:endParaRPr>
          </a:p>
          <a:p>
            <a:r>
              <a:rPr lang="en-US" dirty="0">
                <a:latin typeface="+mj-lt"/>
              </a:rPr>
              <a:t>What’s your move?</a:t>
            </a:r>
          </a:p>
          <a:p>
            <a:pPr lvl="1"/>
            <a:r>
              <a:rPr lang="en-US" dirty="0">
                <a:latin typeface="+mj-lt"/>
                <a:hlinkClick r:id="rId4"/>
              </a:rPr>
              <a:t>https://health.gov/sites/default/files/2019-11/PAG_MYW_Adult_FS.pdf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National Center for Health and Physical Activity in Disability</a:t>
            </a:r>
          </a:p>
          <a:p>
            <a:pPr lvl="1"/>
            <a:r>
              <a:rPr lang="en-US" dirty="0">
                <a:latin typeface="+mj-lt"/>
                <a:hlinkClick r:id="rId5"/>
              </a:rPr>
              <a:t>https://www.nchpad.org/</a:t>
            </a:r>
            <a:endParaRPr lang="en-US" dirty="0">
              <a:latin typeface="+mj-lt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5813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DFDCA-67D8-BD49-8A52-633870BFB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28143-2748-CA43-979B-CD01B2E3F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616"/>
            <a:ext cx="10515600" cy="4677347"/>
          </a:xfrm>
        </p:spPr>
        <p:txBody>
          <a:bodyPr/>
          <a:lstStyle/>
          <a:p>
            <a:r>
              <a:rPr lang="en-US" dirty="0"/>
              <a:t>Physical activity is a powerful tool for people to improve their health in many different areas from sleep to depression to cognition</a:t>
            </a:r>
          </a:p>
          <a:p>
            <a:r>
              <a:rPr lang="en-US" dirty="0"/>
              <a:t>No matter where a person is now, they can make small changes in physical activity to improve their health</a:t>
            </a:r>
          </a:p>
          <a:p>
            <a:r>
              <a:rPr lang="en-US" dirty="0"/>
              <a:t>Both sitting less and being more active seem to make a difference</a:t>
            </a:r>
          </a:p>
          <a:p>
            <a:r>
              <a:rPr lang="en-US" dirty="0"/>
              <a:t>There are a number of tools we can use to increase motivation to be more active by enhancing the importance and building confidence</a:t>
            </a:r>
          </a:p>
          <a:p>
            <a:r>
              <a:rPr lang="en-US" dirty="0"/>
              <a:t>If you want to, you can decide to take a small step towards becoming more physically active now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7546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THANK YOU</a:t>
            </a:r>
          </a:p>
        </p:txBody>
      </p:sp>
      <p:sp>
        <p:nvSpPr>
          <p:cNvPr id="1105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chb@uw.edu</a:t>
            </a:r>
          </a:p>
        </p:txBody>
      </p:sp>
      <p:pic>
        <p:nvPicPr>
          <p:cNvPr id="110595" name="Picture 22" descr="seattl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5" b="21634"/>
          <a:stretch>
            <a:fillRect/>
          </a:stretch>
        </p:blipFill>
        <p:spPr bwMode="auto">
          <a:xfrm>
            <a:off x="516711" y="2530475"/>
            <a:ext cx="1115857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210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95489-5872-FD45-ACD4-FE4214A68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333" y="336983"/>
            <a:ext cx="10515600" cy="1325563"/>
          </a:xfrm>
        </p:spPr>
        <p:txBody>
          <a:bodyPr/>
          <a:lstStyle/>
          <a:p>
            <a:r>
              <a:rPr lang="en-US" dirty="0"/>
              <a:t>Physical Activity Categories</a:t>
            </a:r>
          </a:p>
        </p:txBody>
      </p:sp>
      <p:graphicFrame>
        <p:nvGraphicFramePr>
          <p:cNvPr id="6" name="Text Box 6">
            <a:extLst>
              <a:ext uri="{FF2B5EF4-FFF2-40B4-BE49-F238E27FC236}">
                <a16:creationId xmlns:a16="http://schemas.microsoft.com/office/drawing/2014/main" id="{E7FB7738-ADD9-0D3C-04FF-24B8B283628D}"/>
              </a:ext>
            </a:extLst>
          </p:cNvPr>
          <p:cNvGraphicFramePr/>
          <p:nvPr/>
        </p:nvGraphicFramePr>
        <p:xfrm>
          <a:off x="364389" y="1662546"/>
          <a:ext cx="11416278" cy="456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4339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Types of Physical Activity: Aerobic</a:t>
            </a:r>
            <a:endParaRPr lang="en-US" sz="4000" dirty="0">
              <a:solidFill>
                <a:schemeClr val="tx2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" name="Text Placeholder 5">
            <a:extLst>
              <a:ext uri="{FF2B5EF4-FFF2-40B4-BE49-F238E27FC236}">
                <a16:creationId xmlns:a16="http://schemas.microsoft.com/office/drawing/2014/main" id="{CC23F49B-34AD-039F-1FCA-C5827A6793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813278"/>
              </p:ext>
            </p:extLst>
          </p:nvPr>
        </p:nvGraphicFramePr>
        <p:xfrm>
          <a:off x="807720" y="1645920"/>
          <a:ext cx="10347960" cy="4463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151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51164"/>
            <a:ext cx="11247120" cy="903316"/>
          </a:xfrm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chemeClr val="tx1"/>
                </a:solidFill>
              </a:rPr>
              <a:t>Three Components of Aerobic Activity</a:t>
            </a:r>
            <a:br>
              <a:rPr lang="en-US" sz="4800" dirty="0">
                <a:solidFill>
                  <a:schemeClr val="tx1"/>
                </a:solidFill>
              </a:rPr>
            </a:b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87680" y="1554480"/>
            <a:ext cx="11192164" cy="4280381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</a:rPr>
              <a:t>Intensity, </a:t>
            </a:r>
            <a:r>
              <a:rPr lang="en-US" sz="3200" dirty="0">
                <a:solidFill>
                  <a:schemeClr val="tx1"/>
                </a:solidFill>
              </a:rPr>
              <a:t>or how hard a person works</a:t>
            </a:r>
          </a:p>
          <a:p>
            <a:pPr lvl="1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</a:rPr>
              <a:t>Frequency, </a:t>
            </a:r>
            <a:r>
              <a:rPr lang="en-US" sz="3200" dirty="0">
                <a:solidFill>
                  <a:schemeClr val="tx1"/>
                </a:solidFill>
              </a:rPr>
              <a:t>or how often a person does the activity; </a:t>
            </a:r>
          </a:p>
          <a:p>
            <a:pPr lvl="1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</a:rPr>
              <a:t>Duration, </a:t>
            </a:r>
            <a:r>
              <a:rPr lang="en-US" sz="3200" dirty="0">
                <a:solidFill>
                  <a:schemeClr val="tx1"/>
                </a:solidFill>
              </a:rPr>
              <a:t>or how long a person does an activity in any one session.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76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Types of Physical Activity: Strength Training</a:t>
            </a:r>
          </a:p>
        </p:txBody>
      </p:sp>
      <p:graphicFrame>
        <p:nvGraphicFramePr>
          <p:cNvPr id="8" name="Text Placeholder 5">
            <a:extLst>
              <a:ext uri="{FF2B5EF4-FFF2-40B4-BE49-F238E27FC236}">
                <a16:creationId xmlns:a16="http://schemas.microsoft.com/office/drawing/2014/main" id="{CC23F49B-34AD-039F-1FCA-C5827A6793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465686"/>
              </p:ext>
            </p:extLst>
          </p:nvPr>
        </p:nvGraphicFramePr>
        <p:xfrm>
          <a:off x="1036320" y="1645920"/>
          <a:ext cx="10119360" cy="4463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3715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5614" y="665018"/>
            <a:ext cx="11247120" cy="983673"/>
          </a:xfrm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chemeClr val="tx1"/>
                </a:solidFill>
              </a:rPr>
              <a:t>Three Components of Muscle-Strengthening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537210" y="1648691"/>
            <a:ext cx="11142634" cy="4022904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</a:rPr>
              <a:t>Intensity, </a:t>
            </a:r>
            <a:r>
              <a:rPr lang="en-US" sz="3200" dirty="0">
                <a:solidFill>
                  <a:schemeClr val="tx1"/>
                </a:solidFill>
              </a:rPr>
              <a:t>or how much weight or force is used; </a:t>
            </a:r>
          </a:p>
          <a:p>
            <a:pPr lvl="1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</a:rPr>
              <a:t>Frequency, </a:t>
            </a:r>
            <a:r>
              <a:rPr lang="en-US" sz="3200" dirty="0">
                <a:solidFill>
                  <a:schemeClr val="tx1"/>
                </a:solidFill>
              </a:rPr>
              <a:t>or how often a person does the activity; and </a:t>
            </a:r>
          </a:p>
          <a:p>
            <a:pPr lvl="1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</a:rPr>
              <a:t>Sets and repetitions, </a:t>
            </a:r>
            <a:r>
              <a:rPr lang="en-US" sz="3200" dirty="0">
                <a:solidFill>
                  <a:schemeClr val="tx1"/>
                </a:solidFill>
              </a:rPr>
              <a:t>or how many times a person does the activity</a:t>
            </a:r>
          </a:p>
        </p:txBody>
      </p:sp>
    </p:spTree>
    <p:extLst>
      <p:ext uri="{BB962C8B-B14F-4D97-AF65-F5344CB8AC3E}">
        <p14:creationId xmlns:p14="http://schemas.microsoft.com/office/powerpoint/2010/main" val="206512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17887</TotalTime>
  <Words>3173</Words>
  <Application>Microsoft Office PowerPoint</Application>
  <PresentationFormat>Widescreen</PresentationFormat>
  <Paragraphs>370</Paragraphs>
  <Slides>47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1" baseType="lpstr">
      <vt:lpstr>ＭＳ Ｐゴシック</vt:lpstr>
      <vt:lpstr>Aptos</vt:lpstr>
      <vt:lpstr>Arial</vt:lpstr>
      <vt:lpstr>Calibri</vt:lpstr>
      <vt:lpstr>Calibri Light</vt:lpstr>
      <vt:lpstr>Courier New</vt:lpstr>
      <vt:lpstr>Open Sans</vt:lpstr>
      <vt:lpstr>Open Sans Semibold</vt:lpstr>
      <vt:lpstr>Symbol</vt:lpstr>
      <vt:lpstr>Tahoma</vt:lpstr>
      <vt:lpstr>Times New Roman</vt:lpstr>
      <vt:lpstr>Verdana</vt:lpstr>
      <vt:lpstr>Wingdings</vt:lpstr>
      <vt:lpstr>Office Theme</vt:lpstr>
      <vt:lpstr>Finding Time, Ways, and Motivation to Move More</vt:lpstr>
      <vt:lpstr>Acknowledgement</vt:lpstr>
      <vt:lpstr>Before we start</vt:lpstr>
      <vt:lpstr>Physical activity is any bodily movement produced by contraction of skeletal muscles that results in a substantial increase in energy expenditure over resting levels</vt:lpstr>
      <vt:lpstr>Physical Activity Categories</vt:lpstr>
      <vt:lpstr>Types of Physical Activity: Aerobic</vt:lpstr>
      <vt:lpstr>Three Components of Aerobic Activity </vt:lpstr>
      <vt:lpstr>Types of Physical Activity: Strength Training</vt:lpstr>
      <vt:lpstr>Three Components of Muscle-Strengthening</vt:lpstr>
      <vt:lpstr>Types of Physical Activity: Mind-Body</vt:lpstr>
      <vt:lpstr>Physical Activity Guidelines for Adults</vt:lpstr>
      <vt:lpstr>Estimating Workout Intensity </vt:lpstr>
      <vt:lpstr>Estimate Your Physical Activity Level</vt:lpstr>
      <vt:lpstr>Is Physical Activity Safe?</vt:lpstr>
      <vt:lpstr>PowerPoint Presentation</vt:lpstr>
      <vt:lpstr>PowerPoint Presentation</vt:lpstr>
      <vt:lpstr>Motivation = Importance x Confidence </vt:lpstr>
      <vt:lpstr>Enhancing Importance</vt:lpstr>
      <vt:lpstr>Importance: Start with why</vt:lpstr>
      <vt:lpstr>Hearing from you…</vt:lpstr>
      <vt:lpstr>Longer-Term Benefits of Physical Activity</vt:lpstr>
      <vt:lpstr>Immediate/Short-term Benefits of Exercise</vt:lpstr>
      <vt:lpstr>Immediate/Short-term Benefits of Exercise</vt:lpstr>
      <vt:lpstr>PowerPoint Presentation</vt:lpstr>
      <vt:lpstr>Effects of Exercise in Neurological Conditions</vt:lpstr>
      <vt:lpstr>Effects of Exercise in TBI</vt:lpstr>
      <vt:lpstr>What benefits stand out to you?</vt:lpstr>
      <vt:lpstr>Importance: Link to core values</vt:lpstr>
      <vt:lpstr>Which Core Values Do You Relate To Exercise?</vt:lpstr>
      <vt:lpstr>Enhancing Confidence</vt:lpstr>
      <vt:lpstr>Building Confidence To Be More Active</vt:lpstr>
      <vt:lpstr>Baby Steps: Start low, go slow</vt:lpstr>
      <vt:lpstr>PowerPoint Presentation</vt:lpstr>
      <vt:lpstr>PowerPoint Presentation</vt:lpstr>
      <vt:lpstr>Commit</vt:lpstr>
      <vt:lpstr>Self-Monitoring Strategies</vt:lpstr>
      <vt:lpstr>Reward yourself</vt:lpstr>
      <vt:lpstr>Notice and use prompts and cues</vt:lpstr>
      <vt:lpstr>PowerPoint Presentation</vt:lpstr>
      <vt:lpstr>Problem solving barriers to exercise</vt:lpstr>
      <vt:lpstr>PowerPoint Presentation</vt:lpstr>
      <vt:lpstr>Time as a barrier and coping strategies</vt:lpstr>
      <vt:lpstr>Problem solve: Turn Inactivity into Activity</vt:lpstr>
      <vt:lpstr>Problem Solve: Fitness Snacking</vt:lpstr>
      <vt:lpstr>Resources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Activity and Exercise after Brain Injury</dc:title>
  <dc:creator>Chuck Bombardier</dc:creator>
  <cp:lastModifiedBy>Wasmund, Erica</cp:lastModifiedBy>
  <cp:revision>90</cp:revision>
  <dcterms:created xsi:type="dcterms:W3CDTF">2019-11-16T23:36:37Z</dcterms:created>
  <dcterms:modified xsi:type="dcterms:W3CDTF">2024-05-09T19:52:50Z</dcterms:modified>
</cp:coreProperties>
</file>