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62" r:id="rId3"/>
    <p:sldId id="280" r:id="rId4"/>
    <p:sldId id="264" r:id="rId5"/>
    <p:sldId id="263" r:id="rId6"/>
    <p:sldId id="258" r:id="rId7"/>
    <p:sldId id="257" r:id="rId8"/>
    <p:sldId id="259" r:id="rId9"/>
    <p:sldId id="260" r:id="rId10"/>
    <p:sldId id="279" r:id="rId11"/>
    <p:sldId id="282" r:id="rId12"/>
    <p:sldId id="281" r:id="rId13"/>
    <p:sldId id="261" r:id="rId14"/>
    <p:sldId id="266" r:id="rId15"/>
    <p:sldId id="265" r:id="rId16"/>
    <p:sldId id="267" r:id="rId17"/>
    <p:sldId id="268" r:id="rId18"/>
    <p:sldId id="269" r:id="rId19"/>
    <p:sldId id="272" r:id="rId20"/>
    <p:sldId id="273" r:id="rId21"/>
    <p:sldId id="274" r:id="rId22"/>
    <p:sldId id="275" r:id="rId23"/>
    <p:sldId id="270" r:id="rId24"/>
    <p:sldId id="271" r:id="rId25"/>
    <p:sldId id="276" r:id="rId26"/>
    <p:sldId id="277" r:id="rId27"/>
    <p:sldId id="27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63"/>
    <p:restoredTop sz="94667"/>
  </p:normalViewPr>
  <p:slideViewPr>
    <p:cSldViewPr snapToGrid="0" snapToObjects="1">
      <p:cViewPr varScale="1">
        <p:scale>
          <a:sx n="106" d="100"/>
          <a:sy n="106" d="100"/>
        </p:scale>
        <p:origin x="93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757E1-9D49-3A49-8C89-416805F18D1C}" type="datetimeFigureOut">
              <a:rPr lang="en-US" smtClean="0"/>
              <a:t>3/17/24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3011D-3B27-2743-8D07-14076ED0F94A}" type="slidenum">
              <a:rPr lang="en-US" smtClean="0"/>
              <a:t>‹#›</a:t>
            </a:fld>
            <a:endParaRPr lang="en-US"/>
          </a:p>
        </p:txBody>
      </p:sp>
    </p:spTree>
    <p:extLst>
      <p:ext uri="{BB962C8B-B14F-4D97-AF65-F5344CB8AC3E}">
        <p14:creationId xmlns:p14="http://schemas.microsoft.com/office/powerpoint/2010/main" val="1002691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13011D-3B27-2743-8D07-14076ED0F94A}" type="slidenum">
              <a:rPr lang="en-US" smtClean="0"/>
              <a:t>10</a:t>
            </a:fld>
            <a:endParaRPr lang="en-US"/>
          </a:p>
        </p:txBody>
      </p:sp>
    </p:spTree>
    <p:extLst>
      <p:ext uri="{BB962C8B-B14F-4D97-AF65-F5344CB8AC3E}">
        <p14:creationId xmlns:p14="http://schemas.microsoft.com/office/powerpoint/2010/main" val="1061497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13011D-3B27-2743-8D07-14076ED0F94A}" type="slidenum">
              <a:rPr lang="en-US" smtClean="0"/>
              <a:t>13</a:t>
            </a:fld>
            <a:endParaRPr lang="en-US"/>
          </a:p>
        </p:txBody>
      </p:sp>
    </p:spTree>
    <p:extLst>
      <p:ext uri="{BB962C8B-B14F-4D97-AF65-F5344CB8AC3E}">
        <p14:creationId xmlns:p14="http://schemas.microsoft.com/office/powerpoint/2010/main" val="1070146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B5895-4DEF-544E-A606-660B2B8F1E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BEBAEF-FB34-E849-8C4A-ACB7E47465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C2E165-C7F1-2640-A7E7-913511500EE6}"/>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5" name="Footer Placeholder 4">
            <a:extLst>
              <a:ext uri="{FF2B5EF4-FFF2-40B4-BE49-F238E27FC236}">
                <a16:creationId xmlns:a16="http://schemas.microsoft.com/office/drawing/2014/main" id="{C987BBDA-27B8-C54A-92F7-E30EF8FE0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5ECFC-7957-D340-A053-69D2E006062F}"/>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1524452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25624-A2E8-B94E-A386-B671C7533E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90905A-87D6-B340-A256-425098B7D1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B0934-DAE7-8847-96E0-8FDD8CC30230}"/>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5" name="Footer Placeholder 4">
            <a:extLst>
              <a:ext uri="{FF2B5EF4-FFF2-40B4-BE49-F238E27FC236}">
                <a16:creationId xmlns:a16="http://schemas.microsoft.com/office/drawing/2014/main" id="{11F589CE-E78C-8741-97E5-5EDAD556BC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7C44EC-03A8-F04C-B042-5AD85A025A78}"/>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1916639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44DADA-15D3-FF44-B8A9-F8394FBB55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9B25D0-41A0-2B46-B019-2A33918325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AC9F90-DB99-4E4C-84C7-1D50ECE303E0}"/>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5" name="Footer Placeholder 4">
            <a:extLst>
              <a:ext uri="{FF2B5EF4-FFF2-40B4-BE49-F238E27FC236}">
                <a16:creationId xmlns:a16="http://schemas.microsoft.com/office/drawing/2014/main" id="{C31FC797-4979-9749-915B-3095E59B80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B47DB-F537-7944-8E9E-87AF0C574FB0}"/>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42555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78F1E-709F-D14C-9539-813437C081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E093F7-2549-1843-94CA-3B0A4BF299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6F10CA-7C36-3044-AF61-380935AEE173}"/>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5" name="Footer Placeholder 4">
            <a:extLst>
              <a:ext uri="{FF2B5EF4-FFF2-40B4-BE49-F238E27FC236}">
                <a16:creationId xmlns:a16="http://schemas.microsoft.com/office/drawing/2014/main" id="{B40BF08A-6DC1-4144-9052-283199120B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7231D7-38EC-1046-A0A2-5BA56F721DBB}"/>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2523768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2FBF4-93A5-1043-BA13-91EF05AA1C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796FFB5-FFE9-FF45-B88B-F931A8F9CB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BB22D3-EA41-A841-B272-2F9F12194874}"/>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5" name="Footer Placeholder 4">
            <a:extLst>
              <a:ext uri="{FF2B5EF4-FFF2-40B4-BE49-F238E27FC236}">
                <a16:creationId xmlns:a16="http://schemas.microsoft.com/office/drawing/2014/main" id="{E82436FD-B15C-7549-AD40-360D7C8F27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F9FDE2-5CF7-3C42-830E-1AE9C5EAAD2E}"/>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2653929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6C325-FBD5-3648-A52E-2E16B091A0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9AF009-3C29-8B46-B3F3-2CDA679FA6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EDC44A-655E-DC48-A49C-FAD32DB8CA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4B5EF2-26B9-874C-8810-4FCC82214039}"/>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6" name="Footer Placeholder 5">
            <a:extLst>
              <a:ext uri="{FF2B5EF4-FFF2-40B4-BE49-F238E27FC236}">
                <a16:creationId xmlns:a16="http://schemas.microsoft.com/office/drawing/2014/main" id="{861D08BB-7AF0-7E4A-86AF-5D56C07A5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A03EC8-8371-3A4B-8644-E20CECEC1A88}"/>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1168811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30062-8710-BF42-8E78-D9F9CC957B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2434E2-0823-5548-BC74-9A30801752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1231E8-DD32-604E-A982-61E1388EA6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82FC2D-E0C1-E941-896F-C31D297757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976C4F-AD70-6B4D-A5A5-BA2ABF182F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056AB54-B7A8-D541-BF87-5AFEB744CB67}"/>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8" name="Footer Placeholder 7">
            <a:extLst>
              <a:ext uri="{FF2B5EF4-FFF2-40B4-BE49-F238E27FC236}">
                <a16:creationId xmlns:a16="http://schemas.microsoft.com/office/drawing/2014/main" id="{BE0DF01B-7710-DC40-BED7-298BDDDADB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FCC36-0279-7847-BB06-A77D53FCFCC1}"/>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1727902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5FB3D-B124-2E46-9592-671BEAC95D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D06CE4-9BD0-D14D-BF70-F3F92A397D9C}"/>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4" name="Footer Placeholder 3">
            <a:extLst>
              <a:ext uri="{FF2B5EF4-FFF2-40B4-BE49-F238E27FC236}">
                <a16:creationId xmlns:a16="http://schemas.microsoft.com/office/drawing/2014/main" id="{298DEF25-ECEC-B643-AE3A-E74D25546F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C07196-764B-424F-938F-94BDFC4BD50C}"/>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179711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577BB3-8006-9F41-8527-51B168D42450}"/>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3" name="Footer Placeholder 2">
            <a:extLst>
              <a:ext uri="{FF2B5EF4-FFF2-40B4-BE49-F238E27FC236}">
                <a16:creationId xmlns:a16="http://schemas.microsoft.com/office/drawing/2014/main" id="{4579A62A-DAEA-3840-8472-6A4961F90A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8B9DED-F042-7344-BC5C-F9C21F22FEA6}"/>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242933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2F3D4-826B-0740-B225-7A417EFA75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39481-B62A-8C43-BE77-7E36D2BAAF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0BBE57-2B9F-6E4C-92DD-693A16B4C9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11055D-C1C6-FB45-B7E9-562570AD06F3}"/>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6" name="Footer Placeholder 5">
            <a:extLst>
              <a:ext uri="{FF2B5EF4-FFF2-40B4-BE49-F238E27FC236}">
                <a16:creationId xmlns:a16="http://schemas.microsoft.com/office/drawing/2014/main" id="{F2C1522B-0A08-F843-9EDD-650F9040BE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F17C06-B0C1-F442-A5BB-ABA8A8FCCDC8}"/>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348023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80DAB-F295-2048-9E74-97CAB4E02C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6A5D53-384C-EE40-854A-E6B19F3CC5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65CD38-61A8-824B-8F6F-836D3E8FB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95E15D-3D7D-FA4C-86E5-A3D48B9BC570}"/>
              </a:ext>
            </a:extLst>
          </p:cNvPr>
          <p:cNvSpPr>
            <a:spLocks noGrp="1"/>
          </p:cNvSpPr>
          <p:nvPr>
            <p:ph type="dt" sz="half" idx="10"/>
          </p:nvPr>
        </p:nvSpPr>
        <p:spPr/>
        <p:txBody>
          <a:bodyPr/>
          <a:lstStyle/>
          <a:p>
            <a:fld id="{515751FB-E279-D243-929B-242DED4531CE}" type="datetimeFigureOut">
              <a:rPr lang="en-US" smtClean="0"/>
              <a:t>3/17/24</a:t>
            </a:fld>
            <a:endParaRPr lang="en-US"/>
          </a:p>
        </p:txBody>
      </p:sp>
      <p:sp>
        <p:nvSpPr>
          <p:cNvPr id="6" name="Footer Placeholder 5">
            <a:extLst>
              <a:ext uri="{FF2B5EF4-FFF2-40B4-BE49-F238E27FC236}">
                <a16:creationId xmlns:a16="http://schemas.microsoft.com/office/drawing/2014/main" id="{82516A9D-C7D2-1742-89AC-2B6BD0C53D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CFAA24-7042-414A-B9FE-A7B21C3D23BC}"/>
              </a:ext>
            </a:extLst>
          </p:cNvPr>
          <p:cNvSpPr>
            <a:spLocks noGrp="1"/>
          </p:cNvSpPr>
          <p:nvPr>
            <p:ph type="sldNum" sz="quarter" idx="12"/>
          </p:nvPr>
        </p:nvSpPr>
        <p:spPr/>
        <p:txBody>
          <a:bodyPr/>
          <a:lstStyle/>
          <a:p>
            <a:fld id="{C8655CD9-823D-C84E-AC04-A430E237D7E4}" type="slidenum">
              <a:rPr lang="en-US" smtClean="0"/>
              <a:t>‹#›</a:t>
            </a:fld>
            <a:endParaRPr lang="en-US"/>
          </a:p>
        </p:txBody>
      </p:sp>
    </p:spTree>
    <p:extLst>
      <p:ext uri="{BB962C8B-B14F-4D97-AF65-F5344CB8AC3E}">
        <p14:creationId xmlns:p14="http://schemas.microsoft.com/office/powerpoint/2010/main" val="118583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2E6324-7CE6-E24D-945F-BB46D0BF6A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07BE37-568C-2C4E-952C-C548322235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67FD98-67D3-AA4E-A7A3-B5EACBCAA1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751FB-E279-D243-929B-242DED4531CE}" type="datetimeFigureOut">
              <a:rPr lang="en-US" smtClean="0"/>
              <a:t>3/17/24</a:t>
            </a:fld>
            <a:endParaRPr lang="en-US"/>
          </a:p>
        </p:txBody>
      </p:sp>
      <p:sp>
        <p:nvSpPr>
          <p:cNvPr id="5" name="Footer Placeholder 4">
            <a:extLst>
              <a:ext uri="{FF2B5EF4-FFF2-40B4-BE49-F238E27FC236}">
                <a16:creationId xmlns:a16="http://schemas.microsoft.com/office/drawing/2014/main" id="{9A44031B-9417-194D-8466-D3240DA001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1B6C95-58BE-314B-9444-88126A731A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55CD9-823D-C84E-AC04-A430E237D7E4}" type="slidenum">
              <a:rPr lang="en-US" smtClean="0"/>
              <a:t>‹#›</a:t>
            </a:fld>
            <a:endParaRPr lang="en-US"/>
          </a:p>
        </p:txBody>
      </p:sp>
    </p:spTree>
    <p:extLst>
      <p:ext uri="{BB962C8B-B14F-4D97-AF65-F5344CB8AC3E}">
        <p14:creationId xmlns:p14="http://schemas.microsoft.com/office/powerpoint/2010/main" val="243196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CE82D-5CE7-FC4C-B59D-4A8ECFFCE8CE}"/>
              </a:ext>
            </a:extLst>
          </p:cNvPr>
          <p:cNvSpPr>
            <a:spLocks noGrp="1"/>
          </p:cNvSpPr>
          <p:nvPr>
            <p:ph type="ctrTitle"/>
          </p:nvPr>
        </p:nvSpPr>
        <p:spPr/>
        <p:txBody>
          <a:bodyPr>
            <a:normAutofit fontScale="90000"/>
          </a:bodyPr>
          <a:lstStyle/>
          <a:p>
            <a:r>
              <a:rPr lang="en-US" dirty="0"/>
              <a:t>Disability and Self-Advocacy: Why, Who, When, and How </a:t>
            </a:r>
            <a:br>
              <a:rPr lang="en-US" dirty="0"/>
            </a:br>
            <a:endParaRPr lang="en-US" dirty="0"/>
          </a:p>
        </p:txBody>
      </p:sp>
      <p:sp>
        <p:nvSpPr>
          <p:cNvPr id="3" name="Subtitle 2">
            <a:extLst>
              <a:ext uri="{FF2B5EF4-FFF2-40B4-BE49-F238E27FC236}">
                <a16:creationId xmlns:a16="http://schemas.microsoft.com/office/drawing/2014/main" id="{CE6B125E-DEFF-244F-8253-7F8E1069CF0F}"/>
              </a:ext>
            </a:extLst>
          </p:cNvPr>
          <p:cNvSpPr>
            <a:spLocks noGrp="1"/>
          </p:cNvSpPr>
          <p:nvPr>
            <p:ph type="subTitle" idx="1"/>
          </p:nvPr>
        </p:nvSpPr>
        <p:spPr/>
        <p:txBody>
          <a:bodyPr/>
          <a:lstStyle/>
          <a:p>
            <a:r>
              <a:rPr lang="en-US" dirty="0"/>
              <a:t>Facilitated by Silas James, MPA</a:t>
            </a:r>
          </a:p>
        </p:txBody>
      </p:sp>
    </p:spTree>
    <p:extLst>
      <p:ext uri="{BB962C8B-B14F-4D97-AF65-F5344CB8AC3E}">
        <p14:creationId xmlns:p14="http://schemas.microsoft.com/office/powerpoint/2010/main" val="3265826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324FD-12F7-314D-8524-124CA8DF817E}"/>
              </a:ext>
            </a:extLst>
          </p:cNvPr>
          <p:cNvSpPr>
            <a:spLocks noGrp="1"/>
          </p:cNvSpPr>
          <p:nvPr>
            <p:ph type="title"/>
          </p:nvPr>
        </p:nvSpPr>
        <p:spPr>
          <a:xfrm>
            <a:off x="838200" y="365126"/>
            <a:ext cx="10515600" cy="1024288"/>
          </a:xfrm>
          <a:solidFill>
            <a:srgbClr val="C00063"/>
          </a:solidFill>
        </p:spPr>
        <p:txBody>
          <a:bodyPr>
            <a:normAutofit/>
          </a:bodyPr>
          <a:lstStyle/>
          <a:p>
            <a:r>
              <a:rPr lang="en-US" sz="3200" dirty="0"/>
              <a:t>Microaggressions – </a:t>
            </a:r>
            <a:r>
              <a:rPr lang="en-US" sz="3200" i="1" dirty="0"/>
              <a:t>“I saw that you’re disabled and I had to say something”</a:t>
            </a:r>
            <a:endParaRPr lang="en-US" sz="3200" dirty="0"/>
          </a:p>
        </p:txBody>
      </p:sp>
      <p:sp>
        <p:nvSpPr>
          <p:cNvPr id="3" name="Content Placeholder 2">
            <a:extLst>
              <a:ext uri="{FF2B5EF4-FFF2-40B4-BE49-F238E27FC236}">
                <a16:creationId xmlns:a16="http://schemas.microsoft.com/office/drawing/2014/main" id="{E3C7B68B-023B-2E4E-B23A-B7AF8DAA4B50}"/>
              </a:ext>
            </a:extLst>
          </p:cNvPr>
          <p:cNvSpPr>
            <a:spLocks noGrp="1"/>
          </p:cNvSpPr>
          <p:nvPr>
            <p:ph idx="1"/>
          </p:nvPr>
        </p:nvSpPr>
        <p:spPr>
          <a:xfrm>
            <a:off x="838200" y="1389414"/>
            <a:ext cx="10515600" cy="4999511"/>
          </a:xfrm>
        </p:spPr>
        <p:txBody>
          <a:bodyPr>
            <a:normAutofit lnSpcReduction="10000"/>
          </a:bodyPr>
          <a:lstStyle/>
          <a:p>
            <a:r>
              <a:rPr lang="en-US" i="1" dirty="0"/>
              <a:t>MICRO</a:t>
            </a:r>
            <a:r>
              <a:rPr lang="en-US" i="1" dirty="0">
                <a:solidFill>
                  <a:schemeClr val="accent2">
                    <a:lumMod val="75000"/>
                  </a:schemeClr>
                </a:solidFill>
              </a:rPr>
              <a:t>ASSAULTS</a:t>
            </a:r>
            <a:r>
              <a:rPr lang="en-US" i="1" dirty="0">
                <a:solidFill>
                  <a:srgbClr val="FF0000"/>
                </a:solidFill>
              </a:rPr>
              <a:t> </a:t>
            </a:r>
            <a:r>
              <a:rPr lang="en-US" i="1" dirty="0"/>
              <a:t>– </a:t>
            </a:r>
            <a:r>
              <a:rPr lang="en-US" dirty="0"/>
              <a:t>typical of what you’d think of as assaults, but small (Like using the term “</a:t>
            </a:r>
            <a:r>
              <a:rPr lang="en-US" i="1" dirty="0"/>
              <a:t>cripple”</a:t>
            </a:r>
            <a:r>
              <a:rPr lang="en-US" dirty="0"/>
              <a:t> or other slurs in demeaning ways.)</a:t>
            </a:r>
          </a:p>
          <a:p>
            <a:r>
              <a:rPr lang="en-US" i="1" dirty="0"/>
              <a:t>*MICRO</a:t>
            </a:r>
            <a:r>
              <a:rPr lang="en-US" i="1" dirty="0">
                <a:solidFill>
                  <a:schemeClr val="accent2">
                    <a:lumMod val="75000"/>
                  </a:schemeClr>
                </a:solidFill>
              </a:rPr>
              <a:t>INSULTS</a:t>
            </a:r>
            <a:r>
              <a:rPr lang="en-US" i="1" dirty="0"/>
              <a:t> – </a:t>
            </a:r>
            <a:r>
              <a:rPr lang="en-US" dirty="0"/>
              <a:t>demeaning or degrading comments rooted in a belief that white cisgender heterosexual able-bodied males are supreme. (Usually harder to identify, and even harder to call out, like “baby talking” someone in a wheelchair, calling them “</a:t>
            </a:r>
            <a:r>
              <a:rPr lang="en-US" i="1" dirty="0"/>
              <a:t>big guy,</a:t>
            </a:r>
            <a:r>
              <a:rPr lang="en-US" dirty="0"/>
              <a:t>” or someone who walks slowly “</a:t>
            </a:r>
            <a:r>
              <a:rPr lang="en-US" i="1" dirty="0"/>
              <a:t>speedy.</a:t>
            </a:r>
            <a:r>
              <a:rPr lang="en-US" dirty="0"/>
              <a:t>”)</a:t>
            </a:r>
          </a:p>
          <a:p>
            <a:r>
              <a:rPr lang="en-US" i="1" dirty="0"/>
              <a:t>*MICRO</a:t>
            </a:r>
            <a:r>
              <a:rPr lang="en-US" i="1" dirty="0">
                <a:solidFill>
                  <a:schemeClr val="accent2">
                    <a:lumMod val="75000"/>
                  </a:schemeClr>
                </a:solidFill>
              </a:rPr>
              <a:t>INVALIDATIONS </a:t>
            </a:r>
            <a:r>
              <a:rPr lang="en-US" i="1" dirty="0"/>
              <a:t>– </a:t>
            </a:r>
            <a:r>
              <a:rPr lang="en-US" dirty="0"/>
              <a:t>these are social, environmental, or interpersonal messages or cues that serve to negate the validity of experiences that deviate from what’s considered “normal”. (unnecessarily holding an automatic door, OR other unsolicited offers of help, or claims that they understand “…just what you’re going through.”</a:t>
            </a:r>
          </a:p>
        </p:txBody>
      </p:sp>
    </p:spTree>
    <p:extLst>
      <p:ext uri="{BB962C8B-B14F-4D97-AF65-F5344CB8AC3E}">
        <p14:creationId xmlns:p14="http://schemas.microsoft.com/office/powerpoint/2010/main" val="2742028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1A370-B75A-8A4D-8132-2C620939FE2C}"/>
              </a:ext>
            </a:extLst>
          </p:cNvPr>
          <p:cNvSpPr>
            <a:spLocks noGrp="1"/>
          </p:cNvSpPr>
          <p:nvPr>
            <p:ph type="title"/>
          </p:nvPr>
        </p:nvSpPr>
        <p:spPr>
          <a:solidFill>
            <a:schemeClr val="accent1">
              <a:lumMod val="40000"/>
              <a:lumOff val="60000"/>
            </a:schemeClr>
          </a:solidFill>
        </p:spPr>
        <p:txBody>
          <a:bodyPr/>
          <a:lstStyle/>
          <a:p>
            <a:r>
              <a:rPr lang="en-US" dirty="0"/>
              <a:t>Why does it matter?</a:t>
            </a:r>
          </a:p>
        </p:txBody>
      </p:sp>
      <p:sp>
        <p:nvSpPr>
          <p:cNvPr id="3" name="Content Placeholder 2">
            <a:extLst>
              <a:ext uri="{FF2B5EF4-FFF2-40B4-BE49-F238E27FC236}">
                <a16:creationId xmlns:a16="http://schemas.microsoft.com/office/drawing/2014/main" id="{BC32E3A5-9673-5140-9350-79103CB77CDD}"/>
              </a:ext>
            </a:extLst>
          </p:cNvPr>
          <p:cNvSpPr>
            <a:spLocks noGrp="1"/>
          </p:cNvSpPr>
          <p:nvPr>
            <p:ph idx="1"/>
          </p:nvPr>
        </p:nvSpPr>
        <p:spPr/>
        <p:txBody>
          <a:bodyPr>
            <a:normAutofit lnSpcReduction="10000"/>
          </a:bodyPr>
          <a:lstStyle/>
          <a:p>
            <a:r>
              <a:rPr lang="en-US" dirty="0"/>
              <a:t>We only have so much energy. Experiencing microaggressions is already a drain on us mentally and emotionally. </a:t>
            </a:r>
          </a:p>
          <a:p>
            <a:pPr lvl="1"/>
            <a:r>
              <a:rPr lang="en-US" i="1" dirty="0"/>
              <a:t>Did that really just happen? Am I being too sensitive? How could I have avoided that situation? What could I have said differently?</a:t>
            </a:r>
          </a:p>
          <a:p>
            <a:r>
              <a:rPr lang="en-US" dirty="0"/>
              <a:t>Pre-determining when and how to respond (and to who) can help reduce that drain. </a:t>
            </a:r>
          </a:p>
          <a:p>
            <a:r>
              <a:rPr lang="en-US" dirty="0"/>
              <a:t>There are different ways to respond and each of them has different energy costs.</a:t>
            </a:r>
          </a:p>
          <a:p>
            <a:endParaRPr lang="en-US" dirty="0"/>
          </a:p>
          <a:p>
            <a:r>
              <a:rPr lang="en-US" dirty="0">
                <a:highlight>
                  <a:srgbClr val="FFFF00"/>
                </a:highlight>
              </a:rPr>
              <a:t>Control of the interaction  </a:t>
            </a:r>
          </a:p>
        </p:txBody>
      </p:sp>
    </p:spTree>
    <p:extLst>
      <p:ext uri="{BB962C8B-B14F-4D97-AF65-F5344CB8AC3E}">
        <p14:creationId xmlns:p14="http://schemas.microsoft.com/office/powerpoint/2010/main" val="1042324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AC9A4-36A2-B247-9AEE-82E09179BC21}"/>
              </a:ext>
            </a:extLst>
          </p:cNvPr>
          <p:cNvSpPr>
            <a:spLocks noGrp="1"/>
          </p:cNvSpPr>
          <p:nvPr>
            <p:ph type="title"/>
          </p:nvPr>
        </p:nvSpPr>
        <p:spPr>
          <a:xfrm>
            <a:off x="838200" y="365126"/>
            <a:ext cx="10515600" cy="25318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9EEBFB3-6432-DB49-B116-794FFB918E27}"/>
              </a:ext>
            </a:extLst>
          </p:cNvPr>
          <p:cNvSpPr>
            <a:spLocks noGrp="1"/>
          </p:cNvSpPr>
          <p:nvPr>
            <p:ph idx="1"/>
          </p:nvPr>
        </p:nvSpPr>
        <p:spPr/>
        <p:txBody>
          <a:bodyPr/>
          <a:lstStyle/>
          <a:p>
            <a:pPr marL="0" indent="0">
              <a:buNone/>
            </a:pPr>
            <a:r>
              <a:rPr lang="en-US" sz="6000" dirty="0"/>
              <a:t>Questions or comments about </a:t>
            </a:r>
            <a:r>
              <a:rPr lang="en-US" sz="6000"/>
              <a:t>microaggressions? </a:t>
            </a:r>
            <a:endParaRPr lang="en-US" sz="6000" dirty="0"/>
          </a:p>
          <a:p>
            <a:endParaRPr lang="en-US" dirty="0"/>
          </a:p>
        </p:txBody>
      </p:sp>
    </p:spTree>
    <p:extLst>
      <p:ext uri="{BB962C8B-B14F-4D97-AF65-F5344CB8AC3E}">
        <p14:creationId xmlns:p14="http://schemas.microsoft.com/office/powerpoint/2010/main" val="1132375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F2708-91AE-9746-9724-4DDF79322041}"/>
              </a:ext>
            </a:extLst>
          </p:cNvPr>
          <p:cNvSpPr>
            <a:spLocks noGrp="1"/>
          </p:cNvSpPr>
          <p:nvPr>
            <p:ph type="title"/>
          </p:nvPr>
        </p:nvSpPr>
        <p:spPr>
          <a:xfrm>
            <a:off x="838200" y="109742"/>
            <a:ext cx="10515600" cy="826429"/>
          </a:xfrm>
        </p:spPr>
        <p:txBody>
          <a:bodyPr>
            <a:normAutofit/>
          </a:bodyPr>
          <a:lstStyle/>
          <a:p>
            <a:r>
              <a:rPr lang="en-US" sz="4000" dirty="0"/>
              <a:t>Who are they?</a:t>
            </a:r>
          </a:p>
        </p:txBody>
      </p:sp>
      <p:graphicFrame>
        <p:nvGraphicFramePr>
          <p:cNvPr id="4" name="Content Placeholder 3">
            <a:extLst>
              <a:ext uri="{FF2B5EF4-FFF2-40B4-BE49-F238E27FC236}">
                <a16:creationId xmlns:a16="http://schemas.microsoft.com/office/drawing/2014/main" id="{F49263CC-FF88-BF48-A69C-F7366886909E}"/>
              </a:ext>
            </a:extLst>
          </p:cNvPr>
          <p:cNvGraphicFramePr>
            <a:graphicFrameLocks noGrp="1"/>
          </p:cNvGraphicFramePr>
          <p:nvPr>
            <p:ph idx="1"/>
            <p:extLst>
              <p:ext uri="{D42A27DB-BD31-4B8C-83A1-F6EECF244321}">
                <p14:modId xmlns:p14="http://schemas.microsoft.com/office/powerpoint/2010/main" val="2396087445"/>
              </p:ext>
            </p:extLst>
          </p:nvPr>
        </p:nvGraphicFramePr>
        <p:xfrm>
          <a:off x="838200" y="772887"/>
          <a:ext cx="10678886" cy="5693227"/>
        </p:xfrm>
        <a:graphic>
          <a:graphicData uri="http://schemas.openxmlformats.org/drawingml/2006/table">
            <a:tbl>
              <a:tblPr firstRow="1" firstCol="1" bandRow="1">
                <a:tableStyleId>{5C22544A-7EE6-4342-B048-85BDC9FD1C3A}</a:tableStyleId>
              </a:tblPr>
              <a:tblGrid>
                <a:gridCol w="5339443">
                  <a:extLst>
                    <a:ext uri="{9D8B030D-6E8A-4147-A177-3AD203B41FA5}">
                      <a16:colId xmlns:a16="http://schemas.microsoft.com/office/drawing/2014/main" val="1536230536"/>
                    </a:ext>
                  </a:extLst>
                </a:gridCol>
                <a:gridCol w="5339443">
                  <a:extLst>
                    <a:ext uri="{9D8B030D-6E8A-4147-A177-3AD203B41FA5}">
                      <a16:colId xmlns:a16="http://schemas.microsoft.com/office/drawing/2014/main" val="2939721256"/>
                    </a:ext>
                  </a:extLst>
                </a:gridCol>
              </a:tblGrid>
              <a:tr h="2655497">
                <a:tc>
                  <a:txBody>
                    <a:bodyPr/>
                    <a:lstStyle/>
                    <a:p>
                      <a:pPr marL="0" marR="0">
                        <a:spcBef>
                          <a:spcPts val="0"/>
                        </a:spcBef>
                        <a:spcAft>
                          <a:spcPts val="0"/>
                        </a:spcAft>
                      </a:pPr>
                      <a:r>
                        <a:rPr lang="en-US" sz="3000" dirty="0">
                          <a:solidFill>
                            <a:sysClr val="windowText" lastClr="000000"/>
                          </a:solidFill>
                          <a:effectLst/>
                        </a:rPr>
                        <a:t>STRANGERS: </a:t>
                      </a:r>
                      <a:r>
                        <a:rPr lang="en-US" sz="2400" dirty="0">
                          <a:solidFill>
                            <a:sysClr val="windowText" lastClr="000000"/>
                          </a:solidFill>
                          <a:effectLst/>
                        </a:rPr>
                        <a:t>People you won’t likely see or interact with again.</a:t>
                      </a:r>
                    </a:p>
                    <a:p>
                      <a:pPr marL="0" marR="0">
                        <a:spcBef>
                          <a:spcPts val="0"/>
                        </a:spcBef>
                        <a:spcAft>
                          <a:spcPts val="0"/>
                        </a:spcAft>
                      </a:pPr>
                      <a:r>
                        <a:rPr lang="en-US" sz="2000" b="1" i="1" dirty="0">
                          <a:solidFill>
                            <a:sysClr val="windowText" lastClr="000000"/>
                          </a:solidFill>
                          <a:effectLst/>
                        </a:rPr>
                        <a:t>Cost</a:t>
                      </a:r>
                      <a:r>
                        <a:rPr lang="en-US" sz="2000" b="0" i="1" dirty="0">
                          <a:solidFill>
                            <a:sysClr val="windowText" lastClr="000000"/>
                          </a:solidFill>
                          <a:effectLst/>
                        </a:rPr>
                        <a:t>: high, unending supply of strangers. </a:t>
                      </a:r>
                    </a:p>
                    <a:p>
                      <a:pPr marL="0" marR="0">
                        <a:spcBef>
                          <a:spcPts val="0"/>
                        </a:spcBef>
                        <a:spcAft>
                          <a:spcPts val="0"/>
                        </a:spcAft>
                      </a:pPr>
                      <a:r>
                        <a:rPr lang="en-US" sz="2000" b="1" i="1" dirty="0">
                          <a:solidFill>
                            <a:sysClr val="windowText" lastClr="000000"/>
                          </a:solidFill>
                          <a:effectLst/>
                        </a:rPr>
                        <a:t>Risk</a:t>
                      </a:r>
                      <a:r>
                        <a:rPr lang="en-US" sz="2000" b="0" i="1" dirty="0">
                          <a:solidFill>
                            <a:sysClr val="windowText" lastClr="000000"/>
                          </a:solidFill>
                          <a:effectLst/>
                        </a:rPr>
                        <a:t>: high, you know know what they’ll do.</a:t>
                      </a:r>
                    </a:p>
                    <a:p>
                      <a:pPr marL="0" marR="0">
                        <a:spcBef>
                          <a:spcPts val="0"/>
                        </a:spcBef>
                        <a:spcAft>
                          <a:spcPts val="0"/>
                        </a:spcAft>
                      </a:pPr>
                      <a:r>
                        <a:rPr lang="en-US" sz="2000" b="1" i="1" dirty="0">
                          <a:solidFill>
                            <a:sysClr val="windowText" lastClr="000000"/>
                          </a:solidFill>
                          <a:effectLst/>
                        </a:rPr>
                        <a:t>Benefit</a:t>
                      </a:r>
                      <a:r>
                        <a:rPr lang="en-US" sz="2000" b="0" i="1" dirty="0">
                          <a:solidFill>
                            <a:sysClr val="windowText" lastClr="000000"/>
                          </a:solidFill>
                          <a:effectLst/>
                        </a:rPr>
                        <a:t>: low, you won’t see them again.</a:t>
                      </a:r>
                    </a:p>
                  </a:txBody>
                  <a:tcPr marL="32970" marR="32970" marT="0" marB="0">
                    <a:solidFill>
                      <a:srgbClr val="C00063"/>
                    </a:solidFill>
                  </a:tcPr>
                </a:tc>
                <a:tc>
                  <a:txBody>
                    <a:bodyPr/>
                    <a:lstStyle/>
                    <a:p>
                      <a:pPr marL="0" marR="0">
                        <a:spcBef>
                          <a:spcPts val="0"/>
                        </a:spcBef>
                        <a:spcAft>
                          <a:spcPts val="0"/>
                        </a:spcAft>
                      </a:pPr>
                      <a:r>
                        <a:rPr lang="en-US" sz="3000" dirty="0">
                          <a:solidFill>
                            <a:schemeClr val="tx1"/>
                          </a:solidFill>
                          <a:effectLst/>
                        </a:rPr>
                        <a:t>2</a:t>
                      </a:r>
                      <a:r>
                        <a:rPr lang="en-US" sz="3000" baseline="30000" dirty="0">
                          <a:solidFill>
                            <a:schemeClr val="tx1"/>
                          </a:solidFill>
                          <a:effectLst/>
                        </a:rPr>
                        <a:t>ND</a:t>
                      </a:r>
                      <a:r>
                        <a:rPr lang="en-US" sz="3000" dirty="0">
                          <a:solidFill>
                            <a:schemeClr val="tx1"/>
                          </a:solidFill>
                          <a:effectLst/>
                        </a:rPr>
                        <a:t> degree and retail:</a:t>
                      </a:r>
                    </a:p>
                    <a:p>
                      <a:pPr marL="0" marR="0">
                        <a:spcBef>
                          <a:spcPts val="0"/>
                        </a:spcBef>
                        <a:spcAft>
                          <a:spcPts val="0"/>
                        </a:spcAft>
                      </a:pPr>
                      <a:r>
                        <a:rPr lang="en-US" sz="3000" dirty="0">
                          <a:solidFill>
                            <a:schemeClr val="tx1"/>
                          </a:solidFill>
                          <a:effectLst/>
                        </a:rPr>
                        <a:t>you see them on a regular basis: partners of friends, store clerks</a:t>
                      </a:r>
                    </a:p>
                    <a:p>
                      <a:pPr marL="0" marR="0">
                        <a:spcBef>
                          <a:spcPts val="0"/>
                        </a:spcBef>
                        <a:spcAft>
                          <a:spcPts val="0"/>
                        </a:spcAft>
                      </a:pPr>
                      <a:r>
                        <a:rPr lang="en-US" sz="2000" b="1" i="1" dirty="0">
                          <a:solidFill>
                            <a:schemeClr val="tx1"/>
                          </a:solidFill>
                          <a:effectLst/>
                        </a:rPr>
                        <a:t>Cost</a:t>
                      </a:r>
                      <a:r>
                        <a:rPr lang="en-US" sz="2000" b="0" i="1" dirty="0">
                          <a:solidFill>
                            <a:schemeClr val="tx1"/>
                          </a:solidFill>
                          <a:effectLst/>
                        </a:rPr>
                        <a:t>: medium, limited group/casual interactions </a:t>
                      </a:r>
                    </a:p>
                    <a:p>
                      <a:pPr marL="0" marR="0">
                        <a:spcBef>
                          <a:spcPts val="0"/>
                        </a:spcBef>
                        <a:spcAft>
                          <a:spcPts val="0"/>
                        </a:spcAft>
                      </a:pPr>
                      <a:r>
                        <a:rPr lang="en-US" sz="2000" b="1" i="1" dirty="0">
                          <a:solidFill>
                            <a:schemeClr val="tx1"/>
                          </a:solidFill>
                          <a:effectLst/>
                        </a:rPr>
                        <a:t>Risk</a:t>
                      </a:r>
                      <a:r>
                        <a:rPr lang="en-US" sz="2000" b="0" i="1" dirty="0">
                          <a:solidFill>
                            <a:schemeClr val="tx1"/>
                          </a:solidFill>
                          <a:effectLst/>
                        </a:rPr>
                        <a:t>: medium, there are some social norms</a:t>
                      </a:r>
                    </a:p>
                    <a:p>
                      <a:pPr marL="0" marR="0">
                        <a:spcBef>
                          <a:spcPts val="0"/>
                        </a:spcBef>
                        <a:spcAft>
                          <a:spcPts val="0"/>
                        </a:spcAft>
                      </a:pPr>
                      <a:r>
                        <a:rPr lang="en-US" sz="2000" b="1" i="1" dirty="0">
                          <a:solidFill>
                            <a:schemeClr val="tx1"/>
                          </a:solidFill>
                          <a:effectLst/>
                        </a:rPr>
                        <a:t>Benefit</a:t>
                      </a:r>
                      <a:r>
                        <a:rPr lang="en-US" sz="2000" b="0" i="1" dirty="0">
                          <a:solidFill>
                            <a:schemeClr val="tx1"/>
                          </a:solidFill>
                          <a:effectLst/>
                        </a:rPr>
                        <a:t>: medium to high, future interactions with them might be better, you’ll gain confidence.</a:t>
                      </a:r>
                    </a:p>
                  </a:txBody>
                  <a:tcPr marL="32970" marR="32970" marT="0" marB="0"/>
                </a:tc>
                <a:extLst>
                  <a:ext uri="{0D108BD9-81ED-4DB2-BD59-A6C34878D82A}">
                    <a16:rowId xmlns:a16="http://schemas.microsoft.com/office/drawing/2014/main" val="111584036"/>
                  </a:ext>
                </a:extLst>
              </a:tr>
              <a:tr h="3037730">
                <a:tc>
                  <a:txBody>
                    <a:bodyPr/>
                    <a:lstStyle/>
                    <a:p>
                      <a:pPr marL="0" marR="0">
                        <a:spcBef>
                          <a:spcPts val="0"/>
                        </a:spcBef>
                        <a:spcAft>
                          <a:spcPts val="0"/>
                        </a:spcAft>
                      </a:pPr>
                      <a:r>
                        <a:rPr lang="en-US" sz="3000" dirty="0">
                          <a:solidFill>
                            <a:schemeClr val="tx1"/>
                          </a:solidFill>
                          <a:effectLst/>
                        </a:rPr>
                        <a:t>GATEKEEPERS: People who influence your access. You may interact with them repeatedly.</a:t>
                      </a:r>
                    </a:p>
                    <a:p>
                      <a:pPr marL="0" marR="0">
                        <a:spcBef>
                          <a:spcPts val="0"/>
                        </a:spcBef>
                        <a:spcAft>
                          <a:spcPts val="0"/>
                        </a:spcAft>
                      </a:pPr>
                      <a:r>
                        <a:rPr lang="en-US" sz="2000" i="1" dirty="0">
                          <a:solidFill>
                            <a:schemeClr val="tx1"/>
                          </a:solidFill>
                          <a:effectLst/>
                        </a:rPr>
                        <a:t>Cost:</a:t>
                      </a:r>
                      <a:r>
                        <a:rPr lang="en-US" sz="2000" b="0" i="1" dirty="0">
                          <a:solidFill>
                            <a:schemeClr val="tx1"/>
                          </a:solidFill>
                          <a:effectLst/>
                        </a:rPr>
                        <a:t> medium to high, pushback likely </a:t>
                      </a:r>
                    </a:p>
                    <a:p>
                      <a:pPr marL="0" marR="0">
                        <a:spcBef>
                          <a:spcPts val="0"/>
                        </a:spcBef>
                        <a:spcAft>
                          <a:spcPts val="0"/>
                        </a:spcAft>
                      </a:pPr>
                      <a:r>
                        <a:rPr lang="en-US" sz="2000" b="1" i="1" dirty="0">
                          <a:solidFill>
                            <a:schemeClr val="tx1"/>
                          </a:solidFill>
                          <a:effectLst/>
                        </a:rPr>
                        <a:t>Risk: </a:t>
                      </a:r>
                      <a:r>
                        <a:rPr lang="en-US" sz="2000" b="0" i="1" dirty="0">
                          <a:solidFill>
                            <a:schemeClr val="tx1"/>
                          </a:solidFill>
                          <a:effectLst/>
                        </a:rPr>
                        <a:t>medium to high, could impact your access</a:t>
                      </a:r>
                      <a:endParaRPr lang="en-US" sz="2000" b="1" i="1" dirty="0">
                        <a:solidFill>
                          <a:schemeClr val="tx1"/>
                        </a:solidFill>
                        <a:effectLst/>
                      </a:endParaRPr>
                    </a:p>
                    <a:p>
                      <a:pPr marL="0" marR="0">
                        <a:spcBef>
                          <a:spcPts val="0"/>
                        </a:spcBef>
                        <a:spcAft>
                          <a:spcPts val="0"/>
                        </a:spcAft>
                      </a:pPr>
                      <a:r>
                        <a:rPr lang="en-US" sz="2000" b="1" i="1" dirty="0">
                          <a:solidFill>
                            <a:schemeClr val="tx1"/>
                          </a:solidFill>
                          <a:effectLst/>
                        </a:rPr>
                        <a:t>Benefit: </a:t>
                      </a:r>
                      <a:r>
                        <a:rPr lang="en-US" sz="2000" b="0" i="1" dirty="0">
                          <a:solidFill>
                            <a:schemeClr val="tx1"/>
                          </a:solidFill>
                          <a:effectLst/>
                        </a:rPr>
                        <a:t>medium to high, could improve things for you, and other people </a:t>
                      </a:r>
                    </a:p>
                  </a:txBody>
                  <a:tcPr marL="32970" marR="32970" marT="0" marB="0"/>
                </a:tc>
                <a:tc>
                  <a:txBody>
                    <a:bodyPr/>
                    <a:lstStyle/>
                    <a:p>
                      <a:pPr marL="0" marR="0">
                        <a:spcBef>
                          <a:spcPts val="0"/>
                        </a:spcBef>
                        <a:spcAft>
                          <a:spcPts val="0"/>
                        </a:spcAft>
                      </a:pPr>
                      <a:r>
                        <a:rPr lang="en-US" sz="3000" b="1" dirty="0">
                          <a:effectLst/>
                        </a:rPr>
                        <a:t>PROVIDERS/FAMILY/FRIENDS:</a:t>
                      </a:r>
                    </a:p>
                    <a:p>
                      <a:pPr marL="0" marR="0">
                        <a:spcBef>
                          <a:spcPts val="0"/>
                        </a:spcBef>
                        <a:spcAft>
                          <a:spcPts val="0"/>
                        </a:spcAft>
                      </a:pPr>
                      <a:r>
                        <a:rPr lang="en-US" sz="3000" dirty="0">
                          <a:effectLst/>
                        </a:rPr>
                        <a:t>It’s worth your effort to educate/they influence your outcomes</a:t>
                      </a:r>
                    </a:p>
                    <a:p>
                      <a:pPr marL="0" marR="0">
                        <a:spcBef>
                          <a:spcPts val="0"/>
                        </a:spcBef>
                        <a:spcAft>
                          <a:spcPts val="0"/>
                        </a:spcAft>
                      </a:pPr>
                      <a:r>
                        <a:rPr lang="en-US" sz="500" dirty="0">
                          <a:effectLst/>
                        </a:rPr>
                        <a:t> </a:t>
                      </a:r>
                      <a:endParaRPr lang="en-US" sz="600" dirty="0">
                        <a:effectLst/>
                      </a:endParaRPr>
                    </a:p>
                  </a:txBody>
                  <a:tcPr marL="32970" marR="32970" marT="0" marB="0">
                    <a:solidFill>
                      <a:schemeClr val="accent6"/>
                    </a:solidFill>
                  </a:tcPr>
                </a:tc>
                <a:extLst>
                  <a:ext uri="{0D108BD9-81ED-4DB2-BD59-A6C34878D82A}">
                    <a16:rowId xmlns:a16="http://schemas.microsoft.com/office/drawing/2014/main" val="513698013"/>
                  </a:ext>
                </a:extLst>
              </a:tr>
            </a:tbl>
          </a:graphicData>
        </a:graphic>
      </p:graphicFrame>
    </p:spTree>
    <p:extLst>
      <p:ext uri="{BB962C8B-B14F-4D97-AF65-F5344CB8AC3E}">
        <p14:creationId xmlns:p14="http://schemas.microsoft.com/office/powerpoint/2010/main" val="176684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6E36F-A0CB-854F-9516-00083E9CEFF3}"/>
              </a:ext>
            </a:extLst>
          </p:cNvPr>
          <p:cNvSpPr>
            <a:spLocks noGrp="1"/>
          </p:cNvSpPr>
          <p:nvPr>
            <p:ph type="title"/>
          </p:nvPr>
        </p:nvSpPr>
        <p:spPr/>
        <p:txBody>
          <a:bodyPr/>
          <a:lstStyle/>
          <a:p>
            <a:r>
              <a:rPr lang="en-US" dirty="0"/>
              <a:t>What can you do?	</a:t>
            </a:r>
          </a:p>
        </p:txBody>
      </p:sp>
      <p:graphicFrame>
        <p:nvGraphicFramePr>
          <p:cNvPr id="5" name="Table 5">
            <a:extLst>
              <a:ext uri="{FF2B5EF4-FFF2-40B4-BE49-F238E27FC236}">
                <a16:creationId xmlns:a16="http://schemas.microsoft.com/office/drawing/2014/main" id="{4DCD393D-F839-D54B-932C-05763E267A82}"/>
              </a:ext>
            </a:extLst>
          </p:cNvPr>
          <p:cNvGraphicFramePr>
            <a:graphicFrameLocks noGrp="1"/>
          </p:cNvGraphicFramePr>
          <p:nvPr>
            <p:ph idx="1"/>
            <p:extLst>
              <p:ext uri="{D42A27DB-BD31-4B8C-83A1-F6EECF244321}">
                <p14:modId xmlns:p14="http://schemas.microsoft.com/office/powerpoint/2010/main" val="3094557205"/>
              </p:ext>
            </p:extLst>
          </p:nvPr>
        </p:nvGraphicFramePr>
        <p:xfrm>
          <a:off x="838199" y="1825624"/>
          <a:ext cx="10198396" cy="3852162"/>
        </p:xfrm>
        <a:graphic>
          <a:graphicData uri="http://schemas.openxmlformats.org/drawingml/2006/table">
            <a:tbl>
              <a:tblPr firstRow="1" bandRow="1">
                <a:tableStyleId>{5C22544A-7EE6-4342-B048-85BDC9FD1C3A}</a:tableStyleId>
              </a:tblPr>
              <a:tblGrid>
                <a:gridCol w="5099198">
                  <a:extLst>
                    <a:ext uri="{9D8B030D-6E8A-4147-A177-3AD203B41FA5}">
                      <a16:colId xmlns:a16="http://schemas.microsoft.com/office/drawing/2014/main" val="3116922487"/>
                    </a:ext>
                  </a:extLst>
                </a:gridCol>
                <a:gridCol w="5099198">
                  <a:extLst>
                    <a:ext uri="{9D8B030D-6E8A-4147-A177-3AD203B41FA5}">
                      <a16:colId xmlns:a16="http://schemas.microsoft.com/office/drawing/2014/main" val="2502387839"/>
                    </a:ext>
                  </a:extLst>
                </a:gridCol>
              </a:tblGrid>
              <a:tr h="1926081">
                <a:tc>
                  <a:txBody>
                    <a:bodyPr/>
                    <a:lstStyle/>
                    <a:p>
                      <a:r>
                        <a:rPr lang="en-US" dirty="0">
                          <a:solidFill>
                            <a:schemeClr val="tx1"/>
                          </a:solidFill>
                        </a:rPr>
                        <a:t>IGNORE – You can also say “I don’t want to talk about it” (this seems very small, but it can be a very powerful statement)</a:t>
                      </a:r>
                    </a:p>
                  </a:txBody>
                  <a:tcPr>
                    <a:solidFill>
                      <a:schemeClr val="bg1"/>
                    </a:solidFill>
                  </a:tcPr>
                </a:tc>
                <a:tc>
                  <a:txBody>
                    <a:bodyPr/>
                    <a:lstStyle/>
                    <a:p>
                      <a:r>
                        <a:rPr lang="en-US" dirty="0"/>
                        <a:t>REDIRECT – this is essentially changing the subject.</a:t>
                      </a:r>
                    </a:p>
                  </a:txBody>
                  <a:tcPr/>
                </a:tc>
                <a:extLst>
                  <a:ext uri="{0D108BD9-81ED-4DB2-BD59-A6C34878D82A}">
                    <a16:rowId xmlns:a16="http://schemas.microsoft.com/office/drawing/2014/main" val="992570038"/>
                  </a:ext>
                </a:extLst>
              </a:tr>
              <a:tr h="1926081">
                <a:tc>
                  <a:txBody>
                    <a:bodyPr/>
                    <a:lstStyle/>
                    <a:p>
                      <a:r>
                        <a:rPr lang="en-US" dirty="0"/>
                        <a:t>RIDICULE – Not the preferable way to respond.</a:t>
                      </a:r>
                    </a:p>
                    <a:p>
                      <a:r>
                        <a:rPr lang="en-US" dirty="0"/>
                        <a:t>      </a:t>
                      </a:r>
                      <a:r>
                        <a:rPr lang="en-US"/>
                        <a:t>Public humiliation</a:t>
                      </a:r>
                      <a:endParaRPr lang="en-US" dirty="0"/>
                    </a:p>
                    <a:p>
                      <a:endParaRPr lang="en-US" dirty="0"/>
                    </a:p>
                  </a:txBody>
                  <a:tcPr>
                    <a:solidFill>
                      <a:srgbClr val="C00063"/>
                    </a:solidFill>
                  </a:tcPr>
                </a:tc>
                <a:tc>
                  <a:txBody>
                    <a:bodyPr/>
                    <a:lstStyle/>
                    <a:p>
                      <a:r>
                        <a:rPr lang="en-US" dirty="0"/>
                        <a:t>EDUCATE – this is time intensive but can be rewarding, there are many different ways to approach this.</a:t>
                      </a:r>
                    </a:p>
                  </a:txBody>
                  <a:tcPr>
                    <a:solidFill>
                      <a:schemeClr val="accent6"/>
                    </a:solidFill>
                  </a:tcPr>
                </a:tc>
                <a:extLst>
                  <a:ext uri="{0D108BD9-81ED-4DB2-BD59-A6C34878D82A}">
                    <a16:rowId xmlns:a16="http://schemas.microsoft.com/office/drawing/2014/main" val="2740139311"/>
                  </a:ext>
                </a:extLst>
              </a:tr>
            </a:tbl>
          </a:graphicData>
        </a:graphic>
      </p:graphicFrame>
    </p:spTree>
    <p:extLst>
      <p:ext uri="{BB962C8B-B14F-4D97-AF65-F5344CB8AC3E}">
        <p14:creationId xmlns:p14="http://schemas.microsoft.com/office/powerpoint/2010/main" val="1302288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EA5D2-AAE8-B741-A9A1-4F6B9A06EC65}"/>
              </a:ext>
            </a:extLst>
          </p:cNvPr>
          <p:cNvSpPr>
            <a:spLocks noGrp="1"/>
          </p:cNvSpPr>
          <p:nvPr>
            <p:ph type="title"/>
          </p:nvPr>
        </p:nvSpPr>
        <p:spPr>
          <a:solidFill>
            <a:srgbClr val="C00063"/>
          </a:solidFill>
        </p:spPr>
        <p:txBody>
          <a:bodyPr/>
          <a:lstStyle/>
          <a:p>
            <a:r>
              <a:rPr lang="en-US" b="1" dirty="0"/>
              <a:t>Strangers -</a:t>
            </a:r>
          </a:p>
        </p:txBody>
      </p:sp>
      <p:sp>
        <p:nvSpPr>
          <p:cNvPr id="3" name="Content Placeholder 2">
            <a:extLst>
              <a:ext uri="{FF2B5EF4-FFF2-40B4-BE49-F238E27FC236}">
                <a16:creationId xmlns:a16="http://schemas.microsoft.com/office/drawing/2014/main" id="{C5F9E5DB-0968-784D-8C08-A837C7372B02}"/>
              </a:ext>
            </a:extLst>
          </p:cNvPr>
          <p:cNvSpPr>
            <a:spLocks noGrp="1"/>
          </p:cNvSpPr>
          <p:nvPr>
            <p:ph idx="1"/>
          </p:nvPr>
        </p:nvSpPr>
        <p:spPr/>
        <p:txBody>
          <a:bodyPr>
            <a:normAutofit lnSpcReduction="10000"/>
          </a:bodyPr>
          <a:lstStyle/>
          <a:p>
            <a:pPr lvl="0"/>
            <a:r>
              <a:rPr lang="en-US"/>
              <a:t>IT’S OFTEN </a:t>
            </a:r>
            <a:r>
              <a:rPr lang="en-US" dirty="0"/>
              <a:t>NOT WORTH IT, don’t waste your time.</a:t>
            </a:r>
          </a:p>
          <a:p>
            <a:pPr lvl="0"/>
            <a:r>
              <a:rPr lang="en-US" dirty="0"/>
              <a:t>Redirect, or Ignore “I don’t want to talk about it” or “I’m sorry but I don’t have time to talk.”</a:t>
            </a:r>
          </a:p>
          <a:p>
            <a:r>
              <a:rPr lang="en-US" dirty="0"/>
              <a:t>On language: Be clear about what you want, Ambiguity leaves room for awkward conversations with people who don’t understand</a:t>
            </a:r>
          </a:p>
          <a:p>
            <a:r>
              <a:rPr lang="en-US" dirty="0"/>
              <a:t>“</a:t>
            </a:r>
            <a:r>
              <a:rPr lang="en-US" b="1" dirty="0"/>
              <a:t>Please don’t do that.</a:t>
            </a:r>
            <a:r>
              <a:rPr lang="en-US" dirty="0"/>
              <a:t>” Instead of, “you don’t need to do that” this will avoid responses, “I don’t mind” or “I want to help”. </a:t>
            </a:r>
          </a:p>
          <a:p>
            <a:r>
              <a:rPr lang="en-US" b="1" dirty="0"/>
              <a:t>Decline to answer</a:t>
            </a:r>
            <a:r>
              <a:rPr lang="en-US" dirty="0"/>
              <a:t>: “It’s actually a pretty personal question and I don’t know you”</a:t>
            </a:r>
          </a:p>
          <a:p>
            <a:r>
              <a:rPr lang="en-US" dirty="0"/>
              <a:t>Random strangers offering unsolicited help: you can dismiss them</a:t>
            </a:r>
          </a:p>
        </p:txBody>
      </p:sp>
    </p:spTree>
    <p:extLst>
      <p:ext uri="{BB962C8B-B14F-4D97-AF65-F5344CB8AC3E}">
        <p14:creationId xmlns:p14="http://schemas.microsoft.com/office/powerpoint/2010/main" val="1895777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879DC-D14F-2F46-81E7-FB50C928E7F3}"/>
              </a:ext>
            </a:extLst>
          </p:cNvPr>
          <p:cNvSpPr>
            <a:spLocks noGrp="1"/>
          </p:cNvSpPr>
          <p:nvPr>
            <p:ph type="title"/>
          </p:nvPr>
        </p:nvSpPr>
        <p:spPr>
          <a:solidFill>
            <a:schemeClr val="accent1"/>
          </a:solidFill>
        </p:spPr>
        <p:txBody>
          <a:bodyPr/>
          <a:lstStyle/>
          <a:p>
            <a:r>
              <a:rPr lang="en-US" b="1" dirty="0"/>
              <a:t>2</a:t>
            </a:r>
            <a:r>
              <a:rPr lang="en-US" b="1" baseline="30000" dirty="0"/>
              <a:t>ND</a:t>
            </a:r>
            <a:r>
              <a:rPr lang="en-US" b="1" dirty="0"/>
              <a:t> DEGREE ACQUAINTANCES/RETAIL</a:t>
            </a:r>
            <a:endParaRPr lang="en-US" dirty="0"/>
          </a:p>
        </p:txBody>
      </p:sp>
      <p:sp>
        <p:nvSpPr>
          <p:cNvPr id="3" name="Content Placeholder 2">
            <a:extLst>
              <a:ext uri="{FF2B5EF4-FFF2-40B4-BE49-F238E27FC236}">
                <a16:creationId xmlns:a16="http://schemas.microsoft.com/office/drawing/2014/main" id="{858A97B5-758A-0A4B-9BB7-652A72C06536}"/>
              </a:ext>
            </a:extLst>
          </p:cNvPr>
          <p:cNvSpPr>
            <a:spLocks noGrp="1"/>
          </p:cNvSpPr>
          <p:nvPr>
            <p:ph idx="1"/>
          </p:nvPr>
        </p:nvSpPr>
        <p:spPr/>
        <p:txBody>
          <a:bodyPr>
            <a:normAutofit lnSpcReduction="10000"/>
          </a:bodyPr>
          <a:lstStyle/>
          <a:p>
            <a:pPr lvl="0"/>
            <a:r>
              <a:rPr lang="en-US" dirty="0"/>
              <a:t>Redirect, ignore, or Educate</a:t>
            </a:r>
          </a:p>
          <a:p>
            <a:pPr lvl="0"/>
            <a:r>
              <a:rPr lang="en-US" dirty="0"/>
              <a:t>Equally capable of ignorant comments, but the time it takes to educate them can often be worth it.</a:t>
            </a:r>
          </a:p>
          <a:p>
            <a:pPr lvl="0"/>
            <a:r>
              <a:rPr lang="en-US" dirty="0"/>
              <a:t>inappropriate or ill-conceived small talk about disability</a:t>
            </a:r>
          </a:p>
          <a:p>
            <a:pPr lvl="0"/>
            <a:r>
              <a:rPr lang="en-US" dirty="0"/>
              <a:t>presumptions about needs or limitations (that you don’t drive or have cognitive limitations)</a:t>
            </a:r>
          </a:p>
          <a:p>
            <a:pPr lvl="0"/>
            <a:r>
              <a:rPr lang="en-US" dirty="0"/>
              <a:t>speaking to the people you’re with, rather than to you directly (more common in retail)</a:t>
            </a:r>
          </a:p>
          <a:p>
            <a:pPr lvl="0"/>
            <a:r>
              <a:rPr lang="en-US" dirty="0"/>
              <a:t>violations of personal space or autonomy (e.g. forced or unsolicited help with groceries)</a:t>
            </a:r>
          </a:p>
          <a:p>
            <a:endParaRPr lang="en-US" dirty="0"/>
          </a:p>
        </p:txBody>
      </p:sp>
    </p:spTree>
    <p:extLst>
      <p:ext uri="{BB962C8B-B14F-4D97-AF65-F5344CB8AC3E}">
        <p14:creationId xmlns:p14="http://schemas.microsoft.com/office/powerpoint/2010/main" val="1628145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16F93-78E2-6F48-B562-B1704C78FBE6}"/>
              </a:ext>
            </a:extLst>
          </p:cNvPr>
          <p:cNvSpPr>
            <a:spLocks noGrp="1"/>
          </p:cNvSpPr>
          <p:nvPr>
            <p:ph type="title"/>
          </p:nvPr>
        </p:nvSpPr>
        <p:spPr>
          <a:solidFill>
            <a:schemeClr val="accent1"/>
          </a:solidFill>
        </p:spPr>
        <p:txBody>
          <a:bodyPr/>
          <a:lstStyle/>
          <a:p>
            <a:r>
              <a:rPr lang="en-US" b="1" dirty="0"/>
              <a:t>GATEKEEPERS </a:t>
            </a:r>
          </a:p>
        </p:txBody>
      </p:sp>
      <p:sp>
        <p:nvSpPr>
          <p:cNvPr id="3" name="Content Placeholder 2">
            <a:extLst>
              <a:ext uri="{FF2B5EF4-FFF2-40B4-BE49-F238E27FC236}">
                <a16:creationId xmlns:a16="http://schemas.microsoft.com/office/drawing/2014/main" id="{55924487-2EB0-D243-B8C9-AD542F79C24E}"/>
              </a:ext>
            </a:extLst>
          </p:cNvPr>
          <p:cNvSpPr>
            <a:spLocks noGrp="1"/>
          </p:cNvSpPr>
          <p:nvPr>
            <p:ph idx="1"/>
          </p:nvPr>
        </p:nvSpPr>
        <p:spPr/>
        <p:txBody>
          <a:bodyPr/>
          <a:lstStyle/>
          <a:p>
            <a:pPr lvl="0"/>
            <a:r>
              <a:rPr lang="en-US" dirty="0"/>
              <a:t>Their judgements (assumptions) can have actual tangible effects on your outcomes: what providers you are scheduled with, for how long, what your concerns are described as, etc.</a:t>
            </a:r>
          </a:p>
          <a:p>
            <a:pPr lvl="0"/>
            <a:r>
              <a:rPr lang="en-US" dirty="0"/>
              <a:t>Advocating with this group of people can be  tricky, they may use jargon which mask some of their judgements, they may ask questions about you that are couched in standardized interviews, or they may modify the questions or your answers based on their judgements</a:t>
            </a:r>
          </a:p>
          <a:p>
            <a:pPr lvl="0"/>
            <a:r>
              <a:rPr lang="en-US" b="1" dirty="0"/>
              <a:t>In some ways it might be better to go through formal channels if you feel you’ve been objectified or otherwise demeaned.</a:t>
            </a:r>
            <a:endParaRPr lang="en-US" dirty="0"/>
          </a:p>
          <a:p>
            <a:pPr marL="0" indent="0">
              <a:buNone/>
            </a:pPr>
            <a:endParaRPr lang="en-US" dirty="0"/>
          </a:p>
        </p:txBody>
      </p:sp>
    </p:spTree>
    <p:extLst>
      <p:ext uri="{BB962C8B-B14F-4D97-AF65-F5344CB8AC3E}">
        <p14:creationId xmlns:p14="http://schemas.microsoft.com/office/powerpoint/2010/main" val="1661550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7ABDA-F77F-3243-B445-96E6E713F73F}"/>
              </a:ext>
            </a:extLst>
          </p:cNvPr>
          <p:cNvSpPr>
            <a:spLocks noGrp="1"/>
          </p:cNvSpPr>
          <p:nvPr>
            <p:ph type="title"/>
          </p:nvPr>
        </p:nvSpPr>
        <p:spPr>
          <a:xfrm>
            <a:off x="838200" y="365125"/>
            <a:ext cx="10515600" cy="1484939"/>
          </a:xfrm>
          <a:solidFill>
            <a:schemeClr val="accent6"/>
          </a:solidFill>
        </p:spPr>
        <p:txBody>
          <a:bodyPr>
            <a:normAutofit/>
          </a:bodyPr>
          <a:lstStyle/>
          <a:p>
            <a:r>
              <a:rPr lang="en-US" b="1" dirty="0"/>
              <a:t>PROVIDERS/FAMILY/FRIENDS</a:t>
            </a:r>
          </a:p>
        </p:txBody>
      </p:sp>
      <p:sp>
        <p:nvSpPr>
          <p:cNvPr id="3" name="Content Placeholder 2">
            <a:extLst>
              <a:ext uri="{FF2B5EF4-FFF2-40B4-BE49-F238E27FC236}">
                <a16:creationId xmlns:a16="http://schemas.microsoft.com/office/drawing/2014/main" id="{5C57995A-3F0D-5141-A7BF-98DB842209C5}"/>
              </a:ext>
            </a:extLst>
          </p:cNvPr>
          <p:cNvSpPr>
            <a:spLocks noGrp="1"/>
          </p:cNvSpPr>
          <p:nvPr>
            <p:ph idx="1"/>
          </p:nvPr>
        </p:nvSpPr>
        <p:spPr>
          <a:xfrm>
            <a:off x="838200" y="2052083"/>
            <a:ext cx="10515600" cy="4124879"/>
          </a:xfrm>
        </p:spPr>
        <p:txBody>
          <a:bodyPr/>
          <a:lstStyle/>
          <a:p>
            <a:r>
              <a:rPr lang="en-US" dirty="0"/>
              <a:t>EDUCATING is </a:t>
            </a:r>
            <a:r>
              <a:rPr lang="en-US" b="1" dirty="0"/>
              <a:t>calling out assumptions </a:t>
            </a:r>
            <a:r>
              <a:rPr lang="en-US" dirty="0"/>
              <a:t>(or misunderstandings) for big things it can be confrontational and takes time. </a:t>
            </a:r>
          </a:p>
          <a:p>
            <a:r>
              <a:rPr lang="en-US" dirty="0"/>
              <a:t>Some topics are easy to point out and people are receptive. But other things are harder to hear and people may be defensive. </a:t>
            </a:r>
          </a:p>
          <a:p>
            <a:r>
              <a:rPr lang="en-US" dirty="0"/>
              <a:t>It’s also very important to listen to the other persons side, because (especially with caregivers) people are not typically trying to offend you or whatever… so also listen and learn. Give and take.</a:t>
            </a:r>
          </a:p>
          <a:p>
            <a:endParaRPr lang="en-US" dirty="0"/>
          </a:p>
        </p:txBody>
      </p:sp>
    </p:spTree>
    <p:extLst>
      <p:ext uri="{BB962C8B-B14F-4D97-AF65-F5344CB8AC3E}">
        <p14:creationId xmlns:p14="http://schemas.microsoft.com/office/powerpoint/2010/main" val="3693744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4A7D8-9E69-7A48-B09A-4C8AAA832D75}"/>
              </a:ext>
            </a:extLst>
          </p:cNvPr>
          <p:cNvSpPr>
            <a:spLocks noGrp="1"/>
          </p:cNvSpPr>
          <p:nvPr>
            <p:ph type="title"/>
          </p:nvPr>
        </p:nvSpPr>
        <p:spPr>
          <a:solidFill>
            <a:srgbClr val="0070C0"/>
          </a:solidFill>
        </p:spPr>
        <p:txBody>
          <a:bodyPr/>
          <a:lstStyle/>
          <a:p>
            <a:r>
              <a:rPr lang="en-US" dirty="0"/>
              <a:t>Ignore </a:t>
            </a:r>
          </a:p>
        </p:txBody>
      </p:sp>
      <p:sp>
        <p:nvSpPr>
          <p:cNvPr id="3" name="Content Placeholder 2">
            <a:extLst>
              <a:ext uri="{FF2B5EF4-FFF2-40B4-BE49-F238E27FC236}">
                <a16:creationId xmlns:a16="http://schemas.microsoft.com/office/drawing/2014/main" id="{6F99DE20-74D3-2F4D-B91A-874EA8DCBF8D}"/>
              </a:ext>
            </a:extLst>
          </p:cNvPr>
          <p:cNvSpPr>
            <a:spLocks noGrp="1"/>
          </p:cNvSpPr>
          <p:nvPr>
            <p:ph idx="1"/>
          </p:nvPr>
        </p:nvSpPr>
        <p:spPr/>
        <p:txBody>
          <a:bodyPr/>
          <a:lstStyle/>
          <a:p>
            <a:r>
              <a:rPr lang="en-US" dirty="0"/>
              <a:t>Just pretend you didn’t hear.</a:t>
            </a:r>
          </a:p>
          <a:p>
            <a:r>
              <a:rPr lang="en-US" dirty="0"/>
              <a:t>Will work the best if you can either continue interacting or engage someone else.</a:t>
            </a:r>
          </a:p>
          <a:p>
            <a:r>
              <a:rPr lang="en-US" dirty="0"/>
              <a:t>If there is no one else around you can </a:t>
            </a:r>
            <a:r>
              <a:rPr lang="en-US" b="1" dirty="0"/>
              <a:t>redirect</a:t>
            </a:r>
            <a:r>
              <a:rPr lang="en-US" dirty="0"/>
              <a:t> the person asking or saying the inappropriate thing (for example: “beautiful weather today…”) typically they’ll get the hint.</a:t>
            </a:r>
          </a:p>
          <a:p>
            <a:r>
              <a:rPr lang="en-US" dirty="0"/>
              <a:t>Better than ignoring, in most situations that you’d want to ignore someone or something you can say, “I don’t want to talk about it.” It’s a final statement that shuts down the conversation, ignoring someone may just lead them to repeat themselves but only louder</a:t>
            </a:r>
          </a:p>
        </p:txBody>
      </p:sp>
    </p:spTree>
    <p:extLst>
      <p:ext uri="{BB962C8B-B14F-4D97-AF65-F5344CB8AC3E}">
        <p14:creationId xmlns:p14="http://schemas.microsoft.com/office/powerpoint/2010/main" val="2574947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F0CD-DB91-484E-9781-9DC4CFC8AC8A}"/>
              </a:ext>
            </a:extLst>
          </p:cNvPr>
          <p:cNvSpPr>
            <a:spLocks noGrp="1"/>
          </p:cNvSpPr>
          <p:nvPr>
            <p:ph type="title"/>
          </p:nvPr>
        </p:nvSpPr>
        <p:spPr>
          <a:solidFill>
            <a:srgbClr val="00B0F0"/>
          </a:solidFill>
        </p:spPr>
        <p:txBody>
          <a:bodyPr/>
          <a:lstStyle/>
          <a:p>
            <a:r>
              <a:rPr lang="en-US" b="1" dirty="0"/>
              <a:t>My perspective and disclaimer </a:t>
            </a:r>
          </a:p>
        </p:txBody>
      </p:sp>
      <p:sp>
        <p:nvSpPr>
          <p:cNvPr id="3" name="Content Placeholder 2">
            <a:extLst>
              <a:ext uri="{FF2B5EF4-FFF2-40B4-BE49-F238E27FC236}">
                <a16:creationId xmlns:a16="http://schemas.microsoft.com/office/drawing/2014/main" id="{7C1825C7-BE12-2F47-9654-AA4FCBB51879}"/>
              </a:ext>
            </a:extLst>
          </p:cNvPr>
          <p:cNvSpPr>
            <a:spLocks noGrp="1"/>
          </p:cNvSpPr>
          <p:nvPr>
            <p:ph idx="1"/>
          </p:nvPr>
        </p:nvSpPr>
        <p:spPr>
          <a:xfrm>
            <a:off x="838200" y="1690687"/>
            <a:ext cx="10515600" cy="4486275"/>
          </a:xfrm>
          <a:solidFill>
            <a:schemeClr val="accent5">
              <a:lumMod val="60000"/>
              <a:lumOff val="40000"/>
            </a:schemeClr>
          </a:solidFill>
        </p:spPr>
        <p:txBody>
          <a:bodyPr/>
          <a:lstStyle/>
          <a:p>
            <a:r>
              <a:rPr lang="en-US" dirty="0"/>
              <a:t>Disability is intersectional. Experiences are shaped by other factors: race, gender, sexual orientation, etc. favoring heterosexual, white, cisgender, able-bodied, males. </a:t>
            </a:r>
          </a:p>
          <a:p>
            <a:r>
              <a:rPr lang="en-US" dirty="0"/>
              <a:t>I am a white cisgender man with a physical disability. That means that if you don’t fit into the same socially defined groups as I do, or have different types of disabilities your experience will differ from mine.</a:t>
            </a:r>
          </a:p>
          <a:p>
            <a:r>
              <a:rPr lang="en-US" dirty="0"/>
              <a:t>My experience is related to interactions I’ve had about a physical disability.</a:t>
            </a:r>
          </a:p>
        </p:txBody>
      </p:sp>
    </p:spTree>
    <p:extLst>
      <p:ext uri="{BB962C8B-B14F-4D97-AF65-F5344CB8AC3E}">
        <p14:creationId xmlns:p14="http://schemas.microsoft.com/office/powerpoint/2010/main" val="20415002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09713-A39E-C048-8469-5ADC91C91F9F}"/>
              </a:ext>
            </a:extLst>
          </p:cNvPr>
          <p:cNvSpPr>
            <a:spLocks noGrp="1"/>
          </p:cNvSpPr>
          <p:nvPr>
            <p:ph type="title"/>
          </p:nvPr>
        </p:nvSpPr>
        <p:spPr>
          <a:solidFill>
            <a:srgbClr val="0070C0"/>
          </a:solidFill>
        </p:spPr>
        <p:txBody>
          <a:bodyPr/>
          <a:lstStyle/>
          <a:p>
            <a:r>
              <a:rPr lang="en-US" dirty="0"/>
              <a:t>Redirect </a:t>
            </a:r>
          </a:p>
        </p:txBody>
      </p:sp>
      <p:sp>
        <p:nvSpPr>
          <p:cNvPr id="3" name="Content Placeholder 2">
            <a:extLst>
              <a:ext uri="{FF2B5EF4-FFF2-40B4-BE49-F238E27FC236}">
                <a16:creationId xmlns:a16="http://schemas.microsoft.com/office/drawing/2014/main" id="{2C76A30F-2C68-8E47-87E5-7D87151046FC}"/>
              </a:ext>
            </a:extLst>
          </p:cNvPr>
          <p:cNvSpPr>
            <a:spLocks noGrp="1"/>
          </p:cNvSpPr>
          <p:nvPr>
            <p:ph idx="1"/>
          </p:nvPr>
        </p:nvSpPr>
        <p:spPr/>
        <p:txBody>
          <a:bodyPr/>
          <a:lstStyle/>
          <a:p>
            <a:r>
              <a:rPr lang="en-US" dirty="0"/>
              <a:t>There are multiple ways to do this:</a:t>
            </a:r>
          </a:p>
          <a:p>
            <a:pPr lvl="1"/>
            <a:r>
              <a:rPr lang="en-US" dirty="0"/>
              <a:t>You can just blatantly change the subject </a:t>
            </a:r>
          </a:p>
          <a:p>
            <a:pPr lvl="1"/>
            <a:r>
              <a:rPr lang="en-US" dirty="0"/>
              <a:t>You can pretend that they said something else </a:t>
            </a:r>
            <a:r>
              <a:rPr lang="en-US" i="1" dirty="0"/>
              <a:t>“Oh thanks these are my favorite shoes!”</a:t>
            </a:r>
          </a:p>
          <a:p>
            <a:pPr lvl="1"/>
            <a:r>
              <a:rPr lang="en-US" dirty="0"/>
              <a:t>You can direct their question back at them: “</a:t>
            </a:r>
            <a:r>
              <a:rPr lang="en-US" i="1" dirty="0"/>
              <a:t>Are </a:t>
            </a:r>
            <a:r>
              <a:rPr lang="en-US" b="1" i="1" dirty="0"/>
              <a:t>you</a:t>
            </a:r>
            <a:r>
              <a:rPr lang="en-US" i="1" dirty="0"/>
              <a:t> going to get any better?</a:t>
            </a:r>
            <a:r>
              <a:rPr lang="en-US" dirty="0"/>
              <a:t>” (this has the potential to be confrontational, and </a:t>
            </a:r>
            <a:r>
              <a:rPr lang="en-US" b="1" dirty="0"/>
              <a:t>I strongly discourage using this method with people you don’t know</a:t>
            </a:r>
            <a:r>
              <a:rPr lang="en-US" dirty="0"/>
              <a:t>)</a:t>
            </a:r>
          </a:p>
        </p:txBody>
      </p:sp>
    </p:spTree>
    <p:extLst>
      <p:ext uri="{BB962C8B-B14F-4D97-AF65-F5344CB8AC3E}">
        <p14:creationId xmlns:p14="http://schemas.microsoft.com/office/powerpoint/2010/main" val="2263059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61998-3D04-844A-9434-38894C56B3F8}"/>
              </a:ext>
            </a:extLst>
          </p:cNvPr>
          <p:cNvSpPr>
            <a:spLocks noGrp="1"/>
          </p:cNvSpPr>
          <p:nvPr>
            <p:ph type="title"/>
          </p:nvPr>
        </p:nvSpPr>
        <p:spPr>
          <a:solidFill>
            <a:srgbClr val="C00063"/>
          </a:solidFill>
        </p:spPr>
        <p:txBody>
          <a:bodyPr/>
          <a:lstStyle/>
          <a:p>
            <a:r>
              <a:rPr lang="en-US" dirty="0"/>
              <a:t>Ridicule </a:t>
            </a:r>
          </a:p>
        </p:txBody>
      </p:sp>
      <p:sp>
        <p:nvSpPr>
          <p:cNvPr id="3" name="Content Placeholder 2">
            <a:extLst>
              <a:ext uri="{FF2B5EF4-FFF2-40B4-BE49-F238E27FC236}">
                <a16:creationId xmlns:a16="http://schemas.microsoft.com/office/drawing/2014/main" id="{E30AE11E-53A5-7643-8F98-65A94016D0B1}"/>
              </a:ext>
            </a:extLst>
          </p:cNvPr>
          <p:cNvSpPr>
            <a:spLocks noGrp="1"/>
          </p:cNvSpPr>
          <p:nvPr>
            <p:ph idx="1"/>
          </p:nvPr>
        </p:nvSpPr>
        <p:spPr/>
        <p:txBody>
          <a:bodyPr/>
          <a:lstStyle/>
          <a:p>
            <a:r>
              <a:rPr lang="en-US" b="1" dirty="0"/>
              <a:t>Typically avoid.</a:t>
            </a:r>
          </a:p>
          <a:p>
            <a:r>
              <a:rPr lang="en-US" dirty="0"/>
              <a:t>This is rarely a useful tool.</a:t>
            </a:r>
          </a:p>
          <a:p>
            <a:r>
              <a:rPr lang="en-US" dirty="0"/>
              <a:t>Could be dangerous if used in the wrong situation.</a:t>
            </a:r>
          </a:p>
          <a:p>
            <a:r>
              <a:rPr lang="en-US" dirty="0"/>
              <a:t>In some circumstances it could be use to educate or redirect, but there will be a cost. </a:t>
            </a:r>
          </a:p>
          <a:p>
            <a:r>
              <a:rPr lang="en-US" dirty="0"/>
              <a:t>A less confrontational way to respond could be to ask “What do you mean?” people will often realize how strange they’re acting and stumble all over themselves to back track, but they also might not.</a:t>
            </a:r>
          </a:p>
        </p:txBody>
      </p:sp>
    </p:spTree>
    <p:extLst>
      <p:ext uri="{BB962C8B-B14F-4D97-AF65-F5344CB8AC3E}">
        <p14:creationId xmlns:p14="http://schemas.microsoft.com/office/powerpoint/2010/main" val="1177169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16C74-2FEE-1844-8194-19894E5A5038}"/>
              </a:ext>
            </a:extLst>
          </p:cNvPr>
          <p:cNvSpPr>
            <a:spLocks noGrp="1"/>
          </p:cNvSpPr>
          <p:nvPr>
            <p:ph type="title"/>
          </p:nvPr>
        </p:nvSpPr>
        <p:spPr>
          <a:solidFill>
            <a:schemeClr val="accent6"/>
          </a:solidFill>
        </p:spPr>
        <p:txBody>
          <a:bodyPr/>
          <a:lstStyle/>
          <a:p>
            <a:r>
              <a:rPr lang="en-US" dirty="0"/>
              <a:t>Educate </a:t>
            </a:r>
          </a:p>
        </p:txBody>
      </p:sp>
      <p:sp>
        <p:nvSpPr>
          <p:cNvPr id="3" name="Content Placeholder 2">
            <a:extLst>
              <a:ext uri="{FF2B5EF4-FFF2-40B4-BE49-F238E27FC236}">
                <a16:creationId xmlns:a16="http://schemas.microsoft.com/office/drawing/2014/main" id="{39294A4A-5005-2940-8F85-0ACCD9956178}"/>
              </a:ext>
            </a:extLst>
          </p:cNvPr>
          <p:cNvSpPr>
            <a:spLocks noGrp="1"/>
          </p:cNvSpPr>
          <p:nvPr>
            <p:ph idx="1"/>
          </p:nvPr>
        </p:nvSpPr>
        <p:spPr/>
        <p:txBody>
          <a:bodyPr/>
          <a:lstStyle/>
          <a:p>
            <a:r>
              <a:rPr lang="en-US" dirty="0"/>
              <a:t>The most time intensive thing you can do</a:t>
            </a:r>
          </a:p>
          <a:p>
            <a:r>
              <a:rPr lang="en-US" dirty="0"/>
              <a:t>Also the best outcomes: hopefully substantive change? </a:t>
            </a:r>
          </a:p>
          <a:p>
            <a:r>
              <a:rPr lang="en-US" dirty="0"/>
              <a:t>Use this for people you have important/meaningful interactions with.</a:t>
            </a:r>
          </a:p>
          <a:p>
            <a:r>
              <a:rPr lang="en-US" dirty="0"/>
              <a:t>Could be a range of things:</a:t>
            </a:r>
          </a:p>
          <a:p>
            <a:pPr lvl="1"/>
            <a:r>
              <a:rPr lang="en-US" dirty="0"/>
              <a:t>Caregiver: “when people ask you what I think about something, I would prefer that you tell them to ask me, instead of answering for me or asking me.” </a:t>
            </a:r>
          </a:p>
          <a:p>
            <a:pPr lvl="1"/>
            <a:r>
              <a:rPr lang="en-US" dirty="0"/>
              <a:t>“Don’t touch my wheelchair without my permission”</a:t>
            </a:r>
          </a:p>
          <a:p>
            <a:pPr lvl="1"/>
            <a:r>
              <a:rPr lang="en-US" dirty="0"/>
              <a:t>“I don’t think you’re hearing me. Can you please repeat what I’m </a:t>
            </a:r>
            <a:r>
              <a:rPr lang="en-US"/>
              <a:t>saying back to me.”</a:t>
            </a:r>
            <a:endParaRPr lang="en-US" dirty="0"/>
          </a:p>
          <a:p>
            <a:endParaRPr lang="en-US" dirty="0"/>
          </a:p>
        </p:txBody>
      </p:sp>
    </p:spTree>
    <p:extLst>
      <p:ext uri="{BB962C8B-B14F-4D97-AF65-F5344CB8AC3E}">
        <p14:creationId xmlns:p14="http://schemas.microsoft.com/office/powerpoint/2010/main" val="3455660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B96ED-19AB-754B-A242-E6C277D34BF9}"/>
              </a:ext>
            </a:extLst>
          </p:cNvPr>
          <p:cNvSpPr>
            <a:spLocks noGrp="1"/>
          </p:cNvSpPr>
          <p:nvPr>
            <p:ph type="title"/>
          </p:nvPr>
        </p:nvSpPr>
        <p:spPr>
          <a:solidFill>
            <a:schemeClr val="accent6"/>
          </a:solidFill>
        </p:spPr>
        <p:txBody>
          <a:bodyPr/>
          <a:lstStyle/>
          <a:p>
            <a:r>
              <a:rPr lang="en-US" dirty="0"/>
              <a:t>Have an Effective Confrontation</a:t>
            </a:r>
          </a:p>
        </p:txBody>
      </p:sp>
      <p:sp>
        <p:nvSpPr>
          <p:cNvPr id="3" name="Content Placeholder 2">
            <a:extLst>
              <a:ext uri="{FF2B5EF4-FFF2-40B4-BE49-F238E27FC236}">
                <a16:creationId xmlns:a16="http://schemas.microsoft.com/office/drawing/2014/main" id="{EDF5DFB4-039B-F64E-B1C3-291E47D321E8}"/>
              </a:ext>
            </a:extLst>
          </p:cNvPr>
          <p:cNvSpPr>
            <a:spLocks noGrp="1"/>
          </p:cNvSpPr>
          <p:nvPr>
            <p:ph idx="1"/>
          </p:nvPr>
        </p:nvSpPr>
        <p:spPr/>
        <p:txBody>
          <a:bodyPr/>
          <a:lstStyle/>
          <a:p>
            <a:r>
              <a:rPr lang="en-US" b="1" dirty="0"/>
              <a:t>Three important factors</a:t>
            </a:r>
            <a:endParaRPr lang="en-US" dirty="0"/>
          </a:p>
          <a:p>
            <a:r>
              <a:rPr lang="en-US" dirty="0"/>
              <a:t>1 – tell the person </a:t>
            </a:r>
            <a:r>
              <a:rPr lang="en-US" b="1" dirty="0"/>
              <a:t>exactly how they made you feel.</a:t>
            </a:r>
          </a:p>
          <a:p>
            <a:endParaRPr lang="en-US" sz="1200" dirty="0"/>
          </a:p>
          <a:p>
            <a:r>
              <a:rPr lang="en-US" dirty="0"/>
              <a:t>2 – tell the person the </a:t>
            </a:r>
            <a:r>
              <a:rPr lang="en-US" b="1" dirty="0"/>
              <a:t>specific thing that they did</a:t>
            </a:r>
            <a:r>
              <a:rPr lang="en-US" dirty="0"/>
              <a:t> that made you feel that way.</a:t>
            </a:r>
          </a:p>
          <a:p>
            <a:r>
              <a:rPr lang="en-US" dirty="0"/>
              <a:t>3 – tell the person the </a:t>
            </a:r>
            <a:r>
              <a:rPr lang="en-US" b="1" dirty="0"/>
              <a:t>impact of their action.</a:t>
            </a:r>
            <a:endParaRPr lang="en-US" dirty="0"/>
          </a:p>
          <a:p>
            <a:pPr marL="0" indent="0">
              <a:buNone/>
            </a:pPr>
            <a:r>
              <a:rPr lang="en-US" dirty="0"/>
              <a:t>(Simon Sinek)</a:t>
            </a:r>
            <a:r>
              <a:rPr lang="en-US" dirty="0">
                <a:effectLst/>
              </a:rPr>
              <a:t> </a:t>
            </a:r>
            <a:endParaRPr lang="en-US" dirty="0"/>
          </a:p>
        </p:txBody>
      </p:sp>
    </p:spTree>
    <p:extLst>
      <p:ext uri="{BB962C8B-B14F-4D97-AF65-F5344CB8AC3E}">
        <p14:creationId xmlns:p14="http://schemas.microsoft.com/office/powerpoint/2010/main" val="2638596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0962E-DD58-7A46-8F2C-D291FC73F508}"/>
              </a:ext>
            </a:extLst>
          </p:cNvPr>
          <p:cNvSpPr>
            <a:spLocks noGrp="1"/>
          </p:cNvSpPr>
          <p:nvPr>
            <p:ph type="title"/>
          </p:nvPr>
        </p:nvSpPr>
        <p:spPr>
          <a:solidFill>
            <a:schemeClr val="accent6"/>
          </a:solidFill>
        </p:spPr>
        <p:txBody>
          <a:bodyPr/>
          <a:lstStyle/>
          <a:p>
            <a:r>
              <a:rPr lang="en-US" dirty="0"/>
              <a:t>How to do it? (what </a:t>
            </a:r>
            <a:r>
              <a:rPr lang="en-US"/>
              <a:t>is your goal?)</a:t>
            </a:r>
            <a:r>
              <a:rPr lang="en-US" dirty="0"/>
              <a:t>	</a:t>
            </a:r>
          </a:p>
        </p:txBody>
      </p:sp>
      <p:sp>
        <p:nvSpPr>
          <p:cNvPr id="3" name="Content Placeholder 2">
            <a:extLst>
              <a:ext uri="{FF2B5EF4-FFF2-40B4-BE49-F238E27FC236}">
                <a16:creationId xmlns:a16="http://schemas.microsoft.com/office/drawing/2014/main" id="{14A99905-CEC0-D04B-B175-3EB8DC016D2D}"/>
              </a:ext>
            </a:extLst>
          </p:cNvPr>
          <p:cNvSpPr>
            <a:spLocks noGrp="1"/>
          </p:cNvSpPr>
          <p:nvPr>
            <p:ph idx="1"/>
          </p:nvPr>
        </p:nvSpPr>
        <p:spPr/>
        <p:txBody>
          <a:bodyPr/>
          <a:lstStyle/>
          <a:p>
            <a:r>
              <a:rPr lang="en-US" dirty="0"/>
              <a:t>Choose a simple “get out of jail free card” for strangers - “I don’t want to talk about it” is great. It might not be exactly right for the situation but still gets the point across.</a:t>
            </a:r>
          </a:p>
          <a:p>
            <a:r>
              <a:rPr lang="en-US" dirty="0"/>
              <a:t>Decide on one group of people (2</a:t>
            </a:r>
            <a:r>
              <a:rPr lang="en-US" baseline="30000" dirty="0"/>
              <a:t>nd</a:t>
            </a:r>
            <a:r>
              <a:rPr lang="en-US" dirty="0"/>
              <a:t> degree or Gatekeepers) to practice on. Maybe there’s a type of interaction or specific person that keeps happening or bothers you.</a:t>
            </a:r>
          </a:p>
          <a:p>
            <a:r>
              <a:rPr lang="en-US" dirty="0"/>
              <a:t>Make a plan for what type of response you want to use (redirect is a good one to use when you’re practicing, because it can effectively end awkward conversations and there’s often no need to follow up with explanation.)</a:t>
            </a:r>
          </a:p>
          <a:p>
            <a:endParaRPr lang="en-US" dirty="0"/>
          </a:p>
        </p:txBody>
      </p:sp>
    </p:spTree>
    <p:extLst>
      <p:ext uri="{BB962C8B-B14F-4D97-AF65-F5344CB8AC3E}">
        <p14:creationId xmlns:p14="http://schemas.microsoft.com/office/powerpoint/2010/main" val="1592340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6D2D0-5820-414B-A94B-66151F6FB4EA}"/>
              </a:ext>
            </a:extLst>
          </p:cNvPr>
          <p:cNvSpPr>
            <a:spLocks noGrp="1"/>
          </p:cNvSpPr>
          <p:nvPr>
            <p:ph type="title"/>
          </p:nvPr>
        </p:nvSpPr>
        <p:spPr>
          <a:solidFill>
            <a:schemeClr val="accent5"/>
          </a:solidFill>
        </p:spPr>
        <p:txBody>
          <a:bodyPr/>
          <a:lstStyle/>
          <a:p>
            <a:r>
              <a:rPr lang="en-US" dirty="0"/>
              <a:t>How’d it go? </a:t>
            </a:r>
            <a:r>
              <a:rPr lang="en-US" i="1" dirty="0"/>
              <a:t>Journaling to promote growth</a:t>
            </a:r>
          </a:p>
        </p:txBody>
      </p:sp>
      <p:sp>
        <p:nvSpPr>
          <p:cNvPr id="3" name="Content Placeholder 2">
            <a:extLst>
              <a:ext uri="{FF2B5EF4-FFF2-40B4-BE49-F238E27FC236}">
                <a16:creationId xmlns:a16="http://schemas.microsoft.com/office/drawing/2014/main" id="{4E58B694-D3F3-A34F-BCDC-FA545D6E08C8}"/>
              </a:ext>
            </a:extLst>
          </p:cNvPr>
          <p:cNvSpPr>
            <a:spLocks noGrp="1"/>
          </p:cNvSpPr>
          <p:nvPr>
            <p:ph idx="1"/>
          </p:nvPr>
        </p:nvSpPr>
        <p:spPr/>
        <p:txBody>
          <a:bodyPr/>
          <a:lstStyle/>
          <a:p>
            <a:r>
              <a:rPr lang="en-US" dirty="0"/>
              <a:t>It can be really helpful to keep track of what worked AND what didn’t. </a:t>
            </a:r>
          </a:p>
          <a:p>
            <a:r>
              <a:rPr lang="en-US" dirty="0"/>
              <a:t>Remember people aren’t all the same, something might work for one person, and another person might not get it (</a:t>
            </a:r>
            <a:r>
              <a:rPr lang="en-US" i="1" dirty="0"/>
              <a:t>ex: how you getting around today? </a:t>
            </a:r>
            <a:r>
              <a:rPr lang="en-US" dirty="0"/>
              <a:t>I DID find everything ok, thank you for asking!)</a:t>
            </a:r>
          </a:p>
          <a:p>
            <a:r>
              <a:rPr lang="en-US" dirty="0"/>
              <a:t>Keeping a journal can help you learn what works and what doesn’t </a:t>
            </a:r>
          </a:p>
          <a:p>
            <a:endParaRPr lang="en-US" dirty="0"/>
          </a:p>
          <a:p>
            <a:pPr marL="0" indent="0">
              <a:buNone/>
            </a:pPr>
            <a:r>
              <a:rPr lang="en-US" dirty="0"/>
              <a:t>	</a:t>
            </a:r>
          </a:p>
        </p:txBody>
      </p:sp>
    </p:spTree>
    <p:extLst>
      <p:ext uri="{BB962C8B-B14F-4D97-AF65-F5344CB8AC3E}">
        <p14:creationId xmlns:p14="http://schemas.microsoft.com/office/powerpoint/2010/main" val="2609219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74776-3110-7143-A330-AC305A33B3C9}"/>
              </a:ext>
            </a:extLst>
          </p:cNvPr>
          <p:cNvSpPr>
            <a:spLocks noGrp="1"/>
          </p:cNvSpPr>
          <p:nvPr>
            <p:ph type="title"/>
          </p:nvPr>
        </p:nvSpPr>
        <p:spPr>
          <a:xfrm>
            <a:off x="838200" y="365126"/>
            <a:ext cx="10515600" cy="836354"/>
          </a:xfrm>
          <a:solidFill>
            <a:schemeClr val="accent5">
              <a:lumMod val="60000"/>
              <a:lumOff val="40000"/>
            </a:schemeClr>
          </a:solidFill>
        </p:spPr>
        <p:txBody>
          <a:bodyPr/>
          <a:lstStyle/>
          <a:p>
            <a:r>
              <a:rPr lang="en-US" dirty="0"/>
              <a:t>Build the habit of daily journaling </a:t>
            </a:r>
          </a:p>
        </p:txBody>
      </p:sp>
      <p:sp>
        <p:nvSpPr>
          <p:cNvPr id="3" name="Content Placeholder 2">
            <a:extLst>
              <a:ext uri="{FF2B5EF4-FFF2-40B4-BE49-F238E27FC236}">
                <a16:creationId xmlns:a16="http://schemas.microsoft.com/office/drawing/2014/main" id="{D9254DB0-6484-584A-8CC5-BECB30B88C6B}"/>
              </a:ext>
            </a:extLst>
          </p:cNvPr>
          <p:cNvSpPr>
            <a:spLocks noGrp="1"/>
          </p:cNvSpPr>
          <p:nvPr>
            <p:ph idx="1"/>
          </p:nvPr>
        </p:nvSpPr>
        <p:spPr>
          <a:xfrm>
            <a:off x="838200" y="1127051"/>
            <a:ext cx="10515600" cy="5049912"/>
          </a:xfrm>
        </p:spPr>
        <p:txBody>
          <a:bodyPr/>
          <a:lstStyle/>
          <a:p>
            <a:r>
              <a:rPr lang="en-US" dirty="0"/>
              <a:t>Keep track of something that happens every day </a:t>
            </a:r>
          </a:p>
          <a:p>
            <a:pPr lvl="1"/>
            <a:r>
              <a:rPr lang="en-US" dirty="0"/>
              <a:t>What you eat/When you go to bed and get up/Exercise, </a:t>
            </a:r>
            <a:r>
              <a:rPr lang="en-US" dirty="0" err="1"/>
              <a:t>etc</a:t>
            </a:r>
            <a:endParaRPr lang="en-US" dirty="0"/>
          </a:p>
          <a:p>
            <a:r>
              <a:rPr lang="en-US" dirty="0"/>
              <a:t>Record what you did for the goal of self advocacy. Use the same format, and in the same place in your journal:</a:t>
            </a:r>
          </a:p>
          <a:p>
            <a:pPr marL="914400" lvl="1" indent="-457200">
              <a:buFont typeface="+mj-lt"/>
              <a:buAutoNum type="arabicPeriod"/>
            </a:pPr>
            <a:r>
              <a:rPr lang="en-US" dirty="0"/>
              <a:t>What/where did it happen?</a:t>
            </a:r>
          </a:p>
          <a:p>
            <a:pPr marL="914400" lvl="1" indent="-457200">
              <a:buFont typeface="+mj-lt"/>
              <a:buAutoNum type="arabicPeriod"/>
            </a:pPr>
            <a:r>
              <a:rPr lang="en-US" dirty="0"/>
              <a:t>Who?</a:t>
            </a:r>
          </a:p>
          <a:p>
            <a:pPr marL="914400" lvl="1" indent="-457200">
              <a:buFont typeface="+mj-lt"/>
              <a:buAutoNum type="arabicPeriod"/>
            </a:pPr>
            <a:r>
              <a:rPr lang="en-US" dirty="0"/>
              <a:t>What did you say/do?</a:t>
            </a:r>
          </a:p>
          <a:p>
            <a:pPr marL="914400" lvl="1" indent="-457200">
              <a:buFont typeface="+mj-lt"/>
              <a:buAutoNum type="arabicPeriod"/>
            </a:pPr>
            <a:r>
              <a:rPr lang="en-US" dirty="0"/>
              <a:t>What was the outcome?</a:t>
            </a:r>
          </a:p>
          <a:p>
            <a:pPr marL="914400" lvl="1" indent="-457200">
              <a:buFont typeface="+mj-lt"/>
              <a:buAutoNum type="arabicPeriod"/>
            </a:pPr>
            <a:r>
              <a:rPr lang="en-US" dirty="0"/>
              <a:t>What did you learn?</a:t>
            </a:r>
          </a:p>
          <a:p>
            <a:r>
              <a:rPr lang="en-US" dirty="0"/>
              <a:t>Review every week or two:</a:t>
            </a:r>
          </a:p>
          <a:p>
            <a:pPr lvl="1"/>
            <a:r>
              <a:rPr lang="en-US" dirty="0"/>
              <a:t>Summary </a:t>
            </a:r>
          </a:p>
          <a:p>
            <a:pPr lvl="1"/>
            <a:r>
              <a:rPr lang="en-US" dirty="0"/>
              <a:t>Conclusions </a:t>
            </a:r>
          </a:p>
        </p:txBody>
      </p:sp>
    </p:spTree>
    <p:extLst>
      <p:ext uri="{BB962C8B-B14F-4D97-AF65-F5344CB8AC3E}">
        <p14:creationId xmlns:p14="http://schemas.microsoft.com/office/powerpoint/2010/main" val="1281460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7FC0E-33DD-1F45-B509-8BED3429260C}"/>
              </a:ext>
            </a:extLst>
          </p:cNvPr>
          <p:cNvSpPr>
            <a:spLocks noGrp="1"/>
          </p:cNvSpPr>
          <p:nvPr>
            <p:ph type="title"/>
          </p:nvPr>
        </p:nvSpPr>
        <p:spPr>
          <a:solidFill>
            <a:schemeClr val="accent5">
              <a:lumMod val="40000"/>
              <a:lumOff val="60000"/>
            </a:schemeClr>
          </a:solidFill>
        </p:spPr>
        <p:txBody>
          <a:bodyPr/>
          <a:lstStyle/>
          <a:p>
            <a:r>
              <a:rPr lang="en-US" dirty="0"/>
              <a:t>Repeat/Discuss </a:t>
            </a:r>
          </a:p>
        </p:txBody>
      </p:sp>
      <p:sp>
        <p:nvSpPr>
          <p:cNvPr id="3" name="Content Placeholder 2">
            <a:extLst>
              <a:ext uri="{FF2B5EF4-FFF2-40B4-BE49-F238E27FC236}">
                <a16:creationId xmlns:a16="http://schemas.microsoft.com/office/drawing/2014/main" id="{53CDC852-48C5-6641-9C8B-2949839DA9C6}"/>
              </a:ext>
            </a:extLst>
          </p:cNvPr>
          <p:cNvSpPr>
            <a:spLocks noGrp="1"/>
          </p:cNvSpPr>
          <p:nvPr>
            <p:ph idx="1"/>
          </p:nvPr>
        </p:nvSpPr>
        <p:spPr/>
        <p:txBody>
          <a:bodyPr/>
          <a:lstStyle/>
          <a:p>
            <a:r>
              <a:rPr lang="en-US" dirty="0"/>
              <a:t>After you have completed a few reviews of weekly (or longer) progress go back and read these reviews, </a:t>
            </a:r>
          </a:p>
          <a:p>
            <a:pPr lvl="1"/>
            <a:r>
              <a:rPr lang="en-US" dirty="0"/>
              <a:t>Summarize them and write your conclusions look for themes</a:t>
            </a:r>
          </a:p>
          <a:p>
            <a:r>
              <a:rPr lang="en-US" dirty="0"/>
              <a:t>You can talk about what your learning with someone you trust, a counselor, or in a support group. </a:t>
            </a:r>
          </a:p>
          <a:p>
            <a:pPr lvl="1"/>
            <a:r>
              <a:rPr lang="en-US" dirty="0"/>
              <a:t>The act of sharing something you’re learning with someone else can help you get a different perspective or better learn to organize </a:t>
            </a:r>
            <a:r>
              <a:rPr lang="en-US"/>
              <a:t>your thoughts.</a:t>
            </a:r>
            <a:endParaRPr lang="en-US" dirty="0"/>
          </a:p>
        </p:txBody>
      </p:sp>
    </p:spTree>
    <p:extLst>
      <p:ext uri="{BB962C8B-B14F-4D97-AF65-F5344CB8AC3E}">
        <p14:creationId xmlns:p14="http://schemas.microsoft.com/office/powerpoint/2010/main" val="218010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F0CD-DB91-484E-9781-9DC4CFC8AC8A}"/>
              </a:ext>
            </a:extLst>
          </p:cNvPr>
          <p:cNvSpPr>
            <a:spLocks noGrp="1"/>
          </p:cNvSpPr>
          <p:nvPr>
            <p:ph type="title"/>
          </p:nvPr>
        </p:nvSpPr>
        <p:spPr>
          <a:solidFill>
            <a:srgbClr val="00B0F0"/>
          </a:solidFill>
        </p:spPr>
        <p:txBody>
          <a:bodyPr/>
          <a:lstStyle/>
          <a:p>
            <a:r>
              <a:rPr lang="en-US" b="1" dirty="0"/>
              <a:t>My perspective and disclaimer </a:t>
            </a:r>
          </a:p>
        </p:txBody>
      </p:sp>
      <p:sp>
        <p:nvSpPr>
          <p:cNvPr id="3" name="Content Placeholder 2">
            <a:extLst>
              <a:ext uri="{FF2B5EF4-FFF2-40B4-BE49-F238E27FC236}">
                <a16:creationId xmlns:a16="http://schemas.microsoft.com/office/drawing/2014/main" id="{7C1825C7-BE12-2F47-9654-AA4FCBB51879}"/>
              </a:ext>
            </a:extLst>
          </p:cNvPr>
          <p:cNvSpPr>
            <a:spLocks noGrp="1"/>
          </p:cNvSpPr>
          <p:nvPr>
            <p:ph idx="1"/>
          </p:nvPr>
        </p:nvSpPr>
        <p:spPr>
          <a:xfrm>
            <a:off x="838200" y="1690687"/>
            <a:ext cx="10515600" cy="4486275"/>
          </a:xfrm>
          <a:solidFill>
            <a:schemeClr val="accent5">
              <a:lumMod val="60000"/>
              <a:lumOff val="40000"/>
            </a:schemeClr>
          </a:solidFill>
        </p:spPr>
        <p:txBody>
          <a:bodyPr/>
          <a:lstStyle/>
          <a:p>
            <a:r>
              <a:rPr lang="en-US" dirty="0"/>
              <a:t>What works for me will be different from what works for you. Please keep this in mind as you think about and engage in your own self advocacy.</a:t>
            </a:r>
          </a:p>
          <a:p>
            <a:r>
              <a:rPr lang="en-US" dirty="0"/>
              <a:t>I do believe that in the ideas I’m presenting here are applicable to experiences other than mine. </a:t>
            </a:r>
          </a:p>
          <a:p>
            <a:r>
              <a:rPr lang="en-US" dirty="0"/>
              <a:t>The content of this presentation is based on my personal experience, conversations with others who have disabilities, and my studies of different topics. </a:t>
            </a:r>
          </a:p>
          <a:p>
            <a:r>
              <a:rPr lang="en-US" dirty="0"/>
              <a:t>If anything I discuss here doesn’t fit for your situation please adjust it.</a:t>
            </a:r>
          </a:p>
        </p:txBody>
      </p:sp>
    </p:spTree>
    <p:extLst>
      <p:ext uri="{BB962C8B-B14F-4D97-AF65-F5344CB8AC3E}">
        <p14:creationId xmlns:p14="http://schemas.microsoft.com/office/powerpoint/2010/main" val="815365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1F720-DD84-BD49-926F-F3631D47E777}"/>
              </a:ext>
            </a:extLst>
          </p:cNvPr>
          <p:cNvSpPr>
            <a:spLocks noGrp="1"/>
          </p:cNvSpPr>
          <p:nvPr>
            <p:ph type="title"/>
          </p:nvPr>
        </p:nvSpPr>
        <p:spPr>
          <a:solidFill>
            <a:srgbClr val="00B0F0"/>
          </a:solidFill>
        </p:spPr>
        <p:txBody>
          <a:bodyPr/>
          <a:lstStyle/>
          <a:p>
            <a:r>
              <a:rPr lang="en-US" dirty="0"/>
              <a:t>What is disability? </a:t>
            </a:r>
            <a:r>
              <a:rPr lang="en-US" i="1" dirty="0"/>
              <a:t>Who knows?</a:t>
            </a:r>
            <a:endParaRPr lang="en-US" dirty="0"/>
          </a:p>
        </p:txBody>
      </p:sp>
      <p:sp>
        <p:nvSpPr>
          <p:cNvPr id="3" name="Content Placeholder 2">
            <a:extLst>
              <a:ext uri="{FF2B5EF4-FFF2-40B4-BE49-F238E27FC236}">
                <a16:creationId xmlns:a16="http://schemas.microsoft.com/office/drawing/2014/main" id="{869B3161-828A-5444-BDFC-ECF4E4EB0CDA}"/>
              </a:ext>
            </a:extLst>
          </p:cNvPr>
          <p:cNvSpPr>
            <a:spLocks noGrp="1"/>
          </p:cNvSpPr>
          <p:nvPr>
            <p:ph idx="1"/>
          </p:nvPr>
        </p:nvSpPr>
        <p:spPr>
          <a:xfrm>
            <a:off x="838200" y="1690688"/>
            <a:ext cx="10515600" cy="4486275"/>
          </a:xfrm>
          <a:solidFill>
            <a:schemeClr val="accent5">
              <a:lumMod val="60000"/>
              <a:lumOff val="40000"/>
            </a:schemeClr>
          </a:solidFill>
        </p:spPr>
        <p:txBody>
          <a:bodyPr/>
          <a:lstStyle/>
          <a:p>
            <a:r>
              <a:rPr lang="en-US" dirty="0"/>
              <a:t>Social Security: “Incapable of Substantial Gainful Activity,” but you could definitely have a job and be self sufficient and still have a disability.</a:t>
            </a:r>
          </a:p>
          <a:p>
            <a:r>
              <a:rPr lang="en-US" dirty="0"/>
              <a:t>When does a limp become a thing that puts you into another group? Who knows?</a:t>
            </a:r>
          </a:p>
          <a:p>
            <a:r>
              <a:rPr lang="en-US" dirty="0"/>
              <a:t>Why does a cane make you different but a car increases accessibility more than a cane but nobody considers a car an accessibility device.</a:t>
            </a:r>
          </a:p>
          <a:p>
            <a:r>
              <a:rPr lang="en-US" dirty="0"/>
              <a:t>In reality its kind of a moving target defined by society… and architecture (why do we have stairs and not ramps?)</a:t>
            </a:r>
          </a:p>
          <a:p>
            <a:endParaRPr lang="en-US" dirty="0"/>
          </a:p>
        </p:txBody>
      </p:sp>
    </p:spTree>
    <p:extLst>
      <p:ext uri="{BB962C8B-B14F-4D97-AF65-F5344CB8AC3E}">
        <p14:creationId xmlns:p14="http://schemas.microsoft.com/office/powerpoint/2010/main" val="2800266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6D061-5D15-3B4F-9A25-F4C97FC442B4}"/>
              </a:ext>
            </a:extLst>
          </p:cNvPr>
          <p:cNvSpPr>
            <a:spLocks noGrp="1"/>
          </p:cNvSpPr>
          <p:nvPr>
            <p:ph type="title"/>
          </p:nvPr>
        </p:nvSpPr>
        <p:spPr>
          <a:solidFill>
            <a:srgbClr val="00B0F0"/>
          </a:solidFill>
        </p:spPr>
        <p:txBody>
          <a:bodyPr/>
          <a:lstStyle/>
          <a:p>
            <a:r>
              <a:rPr lang="en-US" dirty="0"/>
              <a:t>Language matters 	</a:t>
            </a:r>
          </a:p>
        </p:txBody>
      </p:sp>
      <p:sp>
        <p:nvSpPr>
          <p:cNvPr id="3" name="Content Placeholder 2">
            <a:extLst>
              <a:ext uri="{FF2B5EF4-FFF2-40B4-BE49-F238E27FC236}">
                <a16:creationId xmlns:a16="http://schemas.microsoft.com/office/drawing/2014/main" id="{07FAB8BF-363C-644E-A501-CA49424BB4D7}"/>
              </a:ext>
            </a:extLst>
          </p:cNvPr>
          <p:cNvSpPr>
            <a:spLocks noGrp="1"/>
          </p:cNvSpPr>
          <p:nvPr>
            <p:ph idx="1"/>
          </p:nvPr>
        </p:nvSpPr>
        <p:spPr/>
        <p:txBody>
          <a:bodyPr>
            <a:normAutofit fontScale="92500"/>
          </a:bodyPr>
          <a:lstStyle/>
          <a:p>
            <a:pPr marL="0" indent="0">
              <a:buNone/>
            </a:pPr>
            <a:r>
              <a:rPr lang="en-US" dirty="0"/>
              <a:t>Language represents and shapes our thoughts. The words we use have the ability to change our thinking. I encourage all of you to be thoughtful about why you use the language you use.</a:t>
            </a:r>
          </a:p>
          <a:p>
            <a:pPr marL="0" indent="0">
              <a:buNone/>
            </a:pPr>
            <a:r>
              <a:rPr lang="en-US" dirty="0"/>
              <a:t>A Few points:</a:t>
            </a:r>
          </a:p>
          <a:p>
            <a:r>
              <a:rPr lang="en-US" dirty="0"/>
              <a:t>For this presentation I’ll go between ”person first” and “Disability first” </a:t>
            </a:r>
          </a:p>
          <a:p>
            <a:r>
              <a:rPr lang="en-US" dirty="0"/>
              <a:t>Personally I don’t connect with the term “survivor,” if you do that’s fine but I just encourage you to be aware of why you’re saying what you’re saying.</a:t>
            </a:r>
          </a:p>
          <a:p>
            <a:r>
              <a:rPr lang="en-US" dirty="0"/>
              <a:t>Disability vs Handicap – a handicap is an external barrier or limitation. So using the term handicap to refer to a person is not person first </a:t>
            </a:r>
          </a:p>
          <a:p>
            <a:pPr lvl="1"/>
            <a:endParaRPr lang="en-US" b="1" i="1" dirty="0"/>
          </a:p>
        </p:txBody>
      </p:sp>
    </p:spTree>
    <p:extLst>
      <p:ext uri="{BB962C8B-B14F-4D97-AF65-F5344CB8AC3E}">
        <p14:creationId xmlns:p14="http://schemas.microsoft.com/office/powerpoint/2010/main" val="64381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426FD-AC6C-3A4E-9B48-E60E074CB857}"/>
              </a:ext>
            </a:extLst>
          </p:cNvPr>
          <p:cNvSpPr>
            <a:spLocks noGrp="1"/>
          </p:cNvSpPr>
          <p:nvPr>
            <p:ph type="title"/>
          </p:nvPr>
        </p:nvSpPr>
        <p:spPr>
          <a:solidFill>
            <a:schemeClr val="accent6">
              <a:lumMod val="75000"/>
            </a:schemeClr>
          </a:solidFill>
        </p:spPr>
        <p:txBody>
          <a:bodyPr/>
          <a:lstStyle/>
          <a:p>
            <a:r>
              <a:rPr lang="en-US" dirty="0"/>
              <a:t>Introduction exercise:	</a:t>
            </a:r>
          </a:p>
        </p:txBody>
      </p:sp>
      <p:sp>
        <p:nvSpPr>
          <p:cNvPr id="3" name="Content Placeholder 2">
            <a:extLst>
              <a:ext uri="{FF2B5EF4-FFF2-40B4-BE49-F238E27FC236}">
                <a16:creationId xmlns:a16="http://schemas.microsoft.com/office/drawing/2014/main" id="{5E4E5764-F793-9740-AF8F-34B0D7413824}"/>
              </a:ext>
            </a:extLst>
          </p:cNvPr>
          <p:cNvSpPr>
            <a:spLocks noGrp="1"/>
          </p:cNvSpPr>
          <p:nvPr>
            <p:ph idx="1"/>
          </p:nvPr>
        </p:nvSpPr>
        <p:spPr>
          <a:xfrm>
            <a:off x="838200" y="1690688"/>
            <a:ext cx="10515600" cy="4486275"/>
          </a:xfrm>
          <a:solidFill>
            <a:schemeClr val="accent6">
              <a:lumMod val="60000"/>
              <a:lumOff val="40000"/>
            </a:schemeClr>
          </a:solidFill>
        </p:spPr>
        <p:txBody>
          <a:bodyPr>
            <a:normAutofit lnSpcReduction="10000"/>
          </a:bodyPr>
          <a:lstStyle/>
          <a:p>
            <a:pPr marL="0" indent="0">
              <a:buNone/>
            </a:pPr>
            <a:r>
              <a:rPr lang="en-US" sz="2400" dirty="0"/>
              <a:t>You don’t have to introduce your self but if you’re comfortable doing so I would love to know more about you. (1 minute so we have time to talk at the end)</a:t>
            </a:r>
          </a:p>
          <a:p>
            <a:r>
              <a:rPr lang="en-US" sz="2400" dirty="0"/>
              <a:t>Your name </a:t>
            </a:r>
          </a:p>
          <a:p>
            <a:r>
              <a:rPr lang="en-US" sz="2400" dirty="0"/>
              <a:t>What is a movie, or show that made you laugh recently? </a:t>
            </a:r>
          </a:p>
          <a:p>
            <a:pPr marL="0" indent="0">
              <a:buNone/>
            </a:pPr>
            <a:r>
              <a:rPr lang="en-US" sz="2400" dirty="0"/>
              <a:t>OR </a:t>
            </a:r>
          </a:p>
          <a:p>
            <a:r>
              <a:rPr lang="en-US" sz="2400" dirty="0"/>
              <a:t>Something that you’ve learned recently?</a:t>
            </a:r>
          </a:p>
          <a:p>
            <a:pPr marL="0" indent="0">
              <a:buNone/>
            </a:pPr>
            <a:r>
              <a:rPr lang="en-US" sz="2400" dirty="0"/>
              <a:t>AND</a:t>
            </a:r>
          </a:p>
          <a:p>
            <a:r>
              <a:rPr lang="en-US" sz="2400" dirty="0"/>
              <a:t>Something you hope to get out of this session?</a:t>
            </a:r>
          </a:p>
          <a:p>
            <a:r>
              <a:rPr lang="en-US" sz="2400" dirty="0"/>
              <a:t> I have one request: </a:t>
            </a:r>
            <a:r>
              <a:rPr lang="en-US" sz="2400" i="1" dirty="0"/>
              <a:t>don’t say anything about the cause of your disability, if disability is a part of your identity that’s fine but I encourage you not to define yourself relative to an injury. </a:t>
            </a:r>
          </a:p>
          <a:p>
            <a:endParaRPr lang="en-US" sz="2400" dirty="0"/>
          </a:p>
        </p:txBody>
      </p:sp>
    </p:spTree>
    <p:extLst>
      <p:ext uri="{BB962C8B-B14F-4D97-AF65-F5344CB8AC3E}">
        <p14:creationId xmlns:p14="http://schemas.microsoft.com/office/powerpoint/2010/main" val="2577311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3AD5B-E38B-2048-9819-A8304081B2B6}"/>
              </a:ext>
            </a:extLst>
          </p:cNvPr>
          <p:cNvSpPr>
            <a:spLocks noGrp="1"/>
          </p:cNvSpPr>
          <p:nvPr>
            <p:ph type="title"/>
          </p:nvPr>
        </p:nvSpPr>
        <p:spPr>
          <a:solidFill>
            <a:schemeClr val="accent4">
              <a:lumMod val="60000"/>
              <a:lumOff val="40000"/>
            </a:schemeClr>
          </a:solidFill>
        </p:spPr>
        <p:txBody>
          <a:bodyPr>
            <a:noAutofit/>
          </a:bodyPr>
          <a:lstStyle/>
          <a:p>
            <a:r>
              <a:rPr lang="en-US" sz="3400" b="1" dirty="0"/>
              <a:t>For many people the social interactions they experience, as a person considered disabled, are more challenging than the barriers they encounter in society.  </a:t>
            </a:r>
          </a:p>
        </p:txBody>
      </p:sp>
      <p:sp>
        <p:nvSpPr>
          <p:cNvPr id="3" name="Content Placeholder 2">
            <a:extLst>
              <a:ext uri="{FF2B5EF4-FFF2-40B4-BE49-F238E27FC236}">
                <a16:creationId xmlns:a16="http://schemas.microsoft.com/office/drawing/2014/main" id="{73F5CD67-CEE5-D84C-B3AC-377360F16060}"/>
              </a:ext>
            </a:extLst>
          </p:cNvPr>
          <p:cNvSpPr>
            <a:spLocks noGrp="1"/>
          </p:cNvSpPr>
          <p:nvPr>
            <p:ph idx="1"/>
          </p:nvPr>
        </p:nvSpPr>
        <p:spPr>
          <a:solidFill>
            <a:schemeClr val="accent4">
              <a:lumMod val="20000"/>
              <a:lumOff val="80000"/>
            </a:schemeClr>
          </a:solidFill>
        </p:spPr>
        <p:txBody>
          <a:bodyPr/>
          <a:lstStyle/>
          <a:p>
            <a:pPr marL="0" indent="0">
              <a:buNone/>
            </a:pPr>
            <a:r>
              <a:rPr lang="en-US" dirty="0"/>
              <a:t>In this presentation we’ll explore:</a:t>
            </a:r>
          </a:p>
          <a:p>
            <a:pPr marL="514350" indent="-514350">
              <a:buFont typeface="+mj-lt"/>
              <a:buAutoNum type="arabicPeriod"/>
            </a:pPr>
            <a:r>
              <a:rPr lang="en-US" dirty="0"/>
              <a:t>The groups of people who might engage you on the basis of your abilities. </a:t>
            </a:r>
            <a:r>
              <a:rPr lang="en-US" i="1" dirty="0"/>
              <a:t>What their motivations might be vs. how it may effect you.</a:t>
            </a:r>
          </a:p>
          <a:p>
            <a:pPr marL="514350" indent="-514350">
              <a:buFont typeface="+mj-lt"/>
              <a:buAutoNum type="arabicPeriod"/>
            </a:pPr>
            <a:endParaRPr lang="en-US" dirty="0"/>
          </a:p>
          <a:p>
            <a:pPr marL="514350" indent="-514350">
              <a:buFont typeface="+mj-lt"/>
              <a:buAutoNum type="arabicPeriod"/>
            </a:pPr>
            <a:r>
              <a:rPr lang="en-US" dirty="0"/>
              <a:t>What options do you have for responding?</a:t>
            </a:r>
            <a:br>
              <a:rPr lang="en-US" dirty="0"/>
            </a:br>
            <a:endParaRPr lang="en-US" dirty="0"/>
          </a:p>
          <a:p>
            <a:pPr marL="514350" indent="-514350">
              <a:buFont typeface="+mj-lt"/>
              <a:buAutoNum type="arabicPeriod"/>
            </a:pPr>
            <a:r>
              <a:rPr lang="en-US" dirty="0"/>
              <a:t>How do you learn which situations to respond in which way? </a:t>
            </a:r>
            <a:r>
              <a:rPr lang="en-US" i="1" dirty="0"/>
              <a:t>How to build on your successes and learn from your failures </a:t>
            </a:r>
            <a:endParaRPr lang="en-US" dirty="0"/>
          </a:p>
        </p:txBody>
      </p:sp>
    </p:spTree>
    <p:extLst>
      <p:ext uri="{BB962C8B-B14F-4D97-AF65-F5344CB8AC3E}">
        <p14:creationId xmlns:p14="http://schemas.microsoft.com/office/powerpoint/2010/main" val="3597654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914CF-D502-314C-8EE0-520F81569A20}"/>
              </a:ext>
            </a:extLst>
          </p:cNvPr>
          <p:cNvSpPr>
            <a:spLocks noGrp="1"/>
          </p:cNvSpPr>
          <p:nvPr>
            <p:ph type="title"/>
          </p:nvPr>
        </p:nvSpPr>
        <p:spPr>
          <a:solidFill>
            <a:schemeClr val="accent4">
              <a:lumMod val="60000"/>
              <a:lumOff val="40000"/>
            </a:schemeClr>
          </a:solidFill>
        </p:spPr>
        <p:txBody>
          <a:bodyPr/>
          <a:lstStyle/>
          <a:p>
            <a:r>
              <a:rPr lang="en-US" dirty="0"/>
              <a:t>Why people treat us like we ARE a disability?	</a:t>
            </a:r>
          </a:p>
        </p:txBody>
      </p:sp>
      <p:sp>
        <p:nvSpPr>
          <p:cNvPr id="3" name="Content Placeholder 2">
            <a:extLst>
              <a:ext uri="{FF2B5EF4-FFF2-40B4-BE49-F238E27FC236}">
                <a16:creationId xmlns:a16="http://schemas.microsoft.com/office/drawing/2014/main" id="{1AAF690A-71C2-7541-8188-BAC4082AC493}"/>
              </a:ext>
            </a:extLst>
          </p:cNvPr>
          <p:cNvSpPr>
            <a:spLocks noGrp="1"/>
          </p:cNvSpPr>
          <p:nvPr>
            <p:ph idx="1"/>
          </p:nvPr>
        </p:nvSpPr>
        <p:spPr>
          <a:solidFill>
            <a:schemeClr val="accent4">
              <a:lumMod val="20000"/>
              <a:lumOff val="80000"/>
            </a:schemeClr>
          </a:solidFill>
        </p:spPr>
        <p:txBody>
          <a:bodyPr/>
          <a:lstStyle/>
          <a:p>
            <a:r>
              <a:rPr lang="en-US" dirty="0"/>
              <a:t>They are over empathizing (and projecting)</a:t>
            </a:r>
          </a:p>
          <a:p>
            <a:endParaRPr lang="en-US" dirty="0"/>
          </a:p>
          <a:p>
            <a:r>
              <a:rPr lang="en-US" dirty="0"/>
              <a:t>They have a fragile self image (and are threatened)</a:t>
            </a:r>
          </a:p>
          <a:p>
            <a:endParaRPr lang="en-US" dirty="0"/>
          </a:p>
          <a:p>
            <a:r>
              <a:rPr lang="en-US" dirty="0"/>
              <a:t>They think that things happen for a reason (we are disabled as part of some plan, to teach us a lesson)</a:t>
            </a:r>
          </a:p>
        </p:txBody>
      </p:sp>
    </p:spTree>
    <p:extLst>
      <p:ext uri="{BB962C8B-B14F-4D97-AF65-F5344CB8AC3E}">
        <p14:creationId xmlns:p14="http://schemas.microsoft.com/office/powerpoint/2010/main" val="72299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324FD-12F7-314D-8524-124CA8DF817E}"/>
              </a:ext>
            </a:extLst>
          </p:cNvPr>
          <p:cNvSpPr>
            <a:spLocks noGrp="1"/>
          </p:cNvSpPr>
          <p:nvPr>
            <p:ph type="title"/>
          </p:nvPr>
        </p:nvSpPr>
        <p:spPr>
          <a:xfrm>
            <a:off x="838200" y="576943"/>
            <a:ext cx="10515600" cy="1683328"/>
          </a:xfrm>
          <a:solidFill>
            <a:srgbClr val="C00063"/>
          </a:solidFill>
        </p:spPr>
        <p:txBody>
          <a:bodyPr>
            <a:normAutofit fontScale="90000"/>
          </a:bodyPr>
          <a:lstStyle/>
          <a:p>
            <a:r>
              <a:rPr lang="en-US" sz="3200" b="1" dirty="0"/>
              <a:t>Microaggressions</a:t>
            </a:r>
            <a:r>
              <a:rPr lang="en-US" sz="3200" dirty="0"/>
              <a:t> – </a:t>
            </a:r>
            <a:r>
              <a:rPr lang="en-US" sz="3200" i="1" dirty="0"/>
              <a:t>First used in the 1970s to describe actions or language directed at African Americans, but in the last 20 years the term has come into common use to describe behavior directed at any marginalized group. (Wikipedia)</a:t>
            </a:r>
            <a:endParaRPr lang="en-US" sz="3200" dirty="0"/>
          </a:p>
        </p:txBody>
      </p:sp>
      <p:sp>
        <p:nvSpPr>
          <p:cNvPr id="3" name="Content Placeholder 2">
            <a:extLst>
              <a:ext uri="{FF2B5EF4-FFF2-40B4-BE49-F238E27FC236}">
                <a16:creationId xmlns:a16="http://schemas.microsoft.com/office/drawing/2014/main" id="{E3C7B68B-023B-2E4E-B23A-B7AF8DAA4B50}"/>
              </a:ext>
            </a:extLst>
          </p:cNvPr>
          <p:cNvSpPr>
            <a:spLocks noGrp="1"/>
          </p:cNvSpPr>
          <p:nvPr>
            <p:ph idx="1"/>
          </p:nvPr>
        </p:nvSpPr>
        <p:spPr>
          <a:xfrm>
            <a:off x="838200" y="2442403"/>
            <a:ext cx="10515600" cy="3610054"/>
          </a:xfrm>
        </p:spPr>
        <p:txBody>
          <a:bodyPr>
            <a:normAutofit fontScale="92500" lnSpcReduction="10000"/>
          </a:bodyPr>
          <a:lstStyle/>
          <a:p>
            <a:pPr marL="0" indent="0">
              <a:buNone/>
            </a:pPr>
            <a:r>
              <a:rPr lang="en-US" dirty="0"/>
              <a:t>“</a:t>
            </a:r>
            <a:r>
              <a:rPr lang="en-US" b="1" dirty="0"/>
              <a:t>Micro</a:t>
            </a:r>
            <a:r>
              <a:rPr lang="en-US" dirty="0"/>
              <a:t>” because they’re small (hard to identify.) You may not be able to easily talk about what exactly is/was offensive; or if you do you might get pushback.</a:t>
            </a:r>
          </a:p>
          <a:p>
            <a:pPr marL="0" indent="0">
              <a:buNone/>
            </a:pPr>
            <a:r>
              <a:rPr lang="en-US" dirty="0"/>
              <a:t>People may not realize what they are doing! (unquestioned assumptions, observed behavior, or mistaken beliefs)</a:t>
            </a:r>
          </a:p>
          <a:p>
            <a:r>
              <a:rPr lang="en-US" i="1" dirty="0"/>
              <a:t>MICRO</a:t>
            </a:r>
            <a:r>
              <a:rPr lang="en-US" i="1" dirty="0">
                <a:solidFill>
                  <a:schemeClr val="accent2">
                    <a:lumMod val="75000"/>
                  </a:schemeClr>
                </a:solidFill>
              </a:rPr>
              <a:t>ASSAULTS</a:t>
            </a:r>
            <a:r>
              <a:rPr lang="en-US" i="1" dirty="0">
                <a:solidFill>
                  <a:srgbClr val="FF0000"/>
                </a:solidFill>
              </a:rPr>
              <a:t> </a:t>
            </a:r>
            <a:endParaRPr lang="en-US" dirty="0"/>
          </a:p>
          <a:p>
            <a:r>
              <a:rPr lang="en-US" i="1" dirty="0"/>
              <a:t>*MICRO</a:t>
            </a:r>
            <a:r>
              <a:rPr lang="en-US" i="1" dirty="0">
                <a:solidFill>
                  <a:schemeClr val="accent2">
                    <a:lumMod val="75000"/>
                  </a:schemeClr>
                </a:solidFill>
              </a:rPr>
              <a:t>INSULTS</a:t>
            </a:r>
            <a:r>
              <a:rPr lang="en-US" i="1" dirty="0"/>
              <a:t> </a:t>
            </a:r>
            <a:endParaRPr lang="en-US" dirty="0"/>
          </a:p>
          <a:p>
            <a:r>
              <a:rPr lang="en-US" i="1" dirty="0"/>
              <a:t>*MICRO</a:t>
            </a:r>
            <a:r>
              <a:rPr lang="en-US" i="1" dirty="0">
                <a:solidFill>
                  <a:schemeClr val="accent2">
                    <a:lumMod val="75000"/>
                  </a:schemeClr>
                </a:solidFill>
              </a:rPr>
              <a:t>INVALIDATIONS</a:t>
            </a:r>
          </a:p>
          <a:p>
            <a:pPr marL="0" indent="0">
              <a:buNone/>
            </a:pPr>
            <a:r>
              <a:rPr lang="en-US" dirty="0"/>
              <a:t>*these are more common in the disability sphere </a:t>
            </a:r>
          </a:p>
        </p:txBody>
      </p:sp>
    </p:spTree>
    <p:extLst>
      <p:ext uri="{BB962C8B-B14F-4D97-AF65-F5344CB8AC3E}">
        <p14:creationId xmlns:p14="http://schemas.microsoft.com/office/powerpoint/2010/main" val="4249320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25182</TotalTime>
  <Words>2462</Words>
  <Application>Microsoft Macintosh PowerPoint</Application>
  <PresentationFormat>Widescreen</PresentationFormat>
  <Paragraphs>167</Paragraphs>
  <Slides>27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Disability and Self-Advocacy: Why, Who, When, and How  </vt:lpstr>
      <vt:lpstr>My perspective and disclaimer </vt:lpstr>
      <vt:lpstr>My perspective and disclaimer </vt:lpstr>
      <vt:lpstr>What is disability? Who knows?</vt:lpstr>
      <vt:lpstr>Language matters  </vt:lpstr>
      <vt:lpstr>Introduction exercise: </vt:lpstr>
      <vt:lpstr>For many people the social interactions they experience, as a person considered disabled, are more challenging than the barriers they encounter in society.  </vt:lpstr>
      <vt:lpstr>Why people treat us like we ARE a disability? </vt:lpstr>
      <vt:lpstr>Microaggressions – First used in the 1970s to describe actions or language directed at African Americans, but in the last 20 years the term has come into common use to describe behavior directed at any marginalized group. (Wikipedia)</vt:lpstr>
      <vt:lpstr>Microaggressions – “I saw that you’re disabled and I had to say something”</vt:lpstr>
      <vt:lpstr>Why does it matter?</vt:lpstr>
      <vt:lpstr>PowerPoint Presentation</vt:lpstr>
      <vt:lpstr>Who are they?</vt:lpstr>
      <vt:lpstr>What can you do? </vt:lpstr>
      <vt:lpstr>Strangers -</vt:lpstr>
      <vt:lpstr>2ND DEGREE ACQUAINTANCES/RETAIL</vt:lpstr>
      <vt:lpstr>GATEKEEPERS </vt:lpstr>
      <vt:lpstr>PROVIDERS/FAMILY/FRIENDS</vt:lpstr>
      <vt:lpstr>Ignore </vt:lpstr>
      <vt:lpstr>Redirect </vt:lpstr>
      <vt:lpstr>Ridicule </vt:lpstr>
      <vt:lpstr>Educate </vt:lpstr>
      <vt:lpstr>Have an Effective Confrontation</vt:lpstr>
      <vt:lpstr>How to do it? (what is your goal?) </vt:lpstr>
      <vt:lpstr>How’d it go? Journaling to promote growth</vt:lpstr>
      <vt:lpstr>Build the habit of daily journaling </vt:lpstr>
      <vt:lpstr>Repeat/Discuss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and Self-Advocacy: Why, Who, When, and How  </dc:title>
  <dc:creator>Silas James</dc:creator>
  <cp:lastModifiedBy>Silas James</cp:lastModifiedBy>
  <cp:revision>74</cp:revision>
  <dcterms:created xsi:type="dcterms:W3CDTF">2020-09-28T23:22:56Z</dcterms:created>
  <dcterms:modified xsi:type="dcterms:W3CDTF">2024-04-01T19:04:56Z</dcterms:modified>
</cp:coreProperties>
</file>