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sldIdLst>
    <p:sldId id="329" r:id="rId6"/>
    <p:sldId id="331" r:id="rId7"/>
    <p:sldId id="339" r:id="rId8"/>
    <p:sldId id="340" r:id="rId9"/>
    <p:sldId id="330" r:id="rId10"/>
    <p:sldId id="332" r:id="rId11"/>
    <p:sldId id="335" r:id="rId12"/>
    <p:sldId id="333" r:id="rId13"/>
    <p:sldId id="338" r:id="rId14"/>
    <p:sldId id="336" r:id="rId15"/>
    <p:sldId id="337" r:id="rId16"/>
    <p:sldId id="281" r:id="rId17"/>
    <p:sldId id="342" r:id="rId18"/>
    <p:sldId id="34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Humbert" userId="461c0bf9-d457-44ea-9245-c9d83cc4f1af" providerId="ADAL" clId="{C472DC0F-3BD1-4B5A-8A0B-1D480637BD9B}"/>
    <pc:docChg chg="modSld">
      <pc:chgData name="Andrew Humbert" userId="461c0bf9-d457-44ea-9245-c9d83cc4f1af" providerId="ADAL" clId="{C472DC0F-3BD1-4B5A-8A0B-1D480637BD9B}" dt="2024-06-27T18:17:26.518" v="0" actId="20577"/>
      <pc:docMkLst>
        <pc:docMk/>
      </pc:docMkLst>
      <pc:sldChg chg="modSp mod">
        <pc:chgData name="Andrew Humbert" userId="461c0bf9-d457-44ea-9245-c9d83cc4f1af" providerId="ADAL" clId="{C472DC0F-3BD1-4B5A-8A0B-1D480637BD9B}" dt="2024-06-27T18:17:26.518" v="0" actId="20577"/>
        <pc:sldMkLst>
          <pc:docMk/>
          <pc:sldMk cId="1454659538" sldId="331"/>
        </pc:sldMkLst>
        <pc:spChg chg="mod">
          <ac:chgData name="Andrew Humbert" userId="461c0bf9-d457-44ea-9245-c9d83cc4f1af" providerId="ADAL" clId="{C472DC0F-3BD1-4B5A-8A0B-1D480637BD9B}" dt="2024-06-27T18:17:26.518" v="0" actId="20577"/>
          <ac:spMkLst>
            <pc:docMk/>
            <pc:sldMk cId="1454659538" sldId="331"/>
            <ac:spMk id="3" creationId="{461B8B99-7B43-0D87-0EE5-60A7759524A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9B0D-C8FA-02F6-6320-5258D22B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A204B7-206F-CD35-C926-5E7AFB429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E8142-8F34-1E04-EB10-CB744CB2B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BF6AB-7CCC-D7BB-40F6-C38BA20CE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E9CCF-B176-A7D7-9ED3-1858C5E05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1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C5333-EEEA-5B64-6EC6-3F12663DA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8971D6-BA39-F78E-2281-A47B34988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FA4A8-3691-ACF3-00C0-38C8FB9D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33DBF-319C-3294-802C-B9853970A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75696-EEB4-84DA-8DA9-98CFE5CB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8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F19FBA-DB19-8ADB-567C-45AC70E22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1C0AD-7FB2-9B81-C88D-C9CE21D8C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0DB48-7009-49CD-7F40-64890E36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15A24-218B-64DD-0189-1B99C0562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1313C-60DD-BE07-B9E3-34ECF8510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56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839383-F057-3048-AD91-C3B2D0E98308}"/>
              </a:ext>
            </a:extLst>
          </p:cNvPr>
          <p:cNvSpPr/>
          <p:nvPr userDrawn="1"/>
        </p:nvSpPr>
        <p:spPr>
          <a:xfrm rot="10800000">
            <a:off x="2514" y="0"/>
            <a:ext cx="12223266" cy="6933460"/>
          </a:xfrm>
          <a:prstGeom prst="rect">
            <a:avLst/>
          </a:prstGeom>
          <a:gradFill>
            <a:gsLst>
              <a:gs pos="33000">
                <a:srgbClr val="35246C">
                  <a:alpha val="75000"/>
                </a:srgbClr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5883162" y="5870682"/>
            <a:ext cx="6351583" cy="1077418"/>
            <a:chOff x="6217708" y="5870682"/>
            <a:chExt cx="6017037" cy="1020669"/>
          </a:xfrm>
        </p:grpSpPr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1D57C588-67DA-944C-9093-5A6A4326EF68}"/>
                </a:ext>
              </a:extLst>
            </p:cNvPr>
            <p:cNvSpPr/>
            <p:nvPr/>
          </p:nvSpPr>
          <p:spPr>
            <a:xfrm rot="10800000">
              <a:off x="6217708" y="5870682"/>
              <a:ext cx="6017037" cy="1020669"/>
            </a:xfrm>
            <a:custGeom>
              <a:avLst/>
              <a:gdLst>
                <a:gd name="connsiteX0" fmla="*/ 0 w 12202510"/>
                <a:gd name="connsiteY0" fmla="*/ 0 h 620726"/>
                <a:gd name="connsiteX1" fmla="*/ 12202510 w 12202510"/>
                <a:gd name="connsiteY1" fmla="*/ 0 h 620726"/>
                <a:gd name="connsiteX2" fmla="*/ 12202510 w 12202510"/>
                <a:gd name="connsiteY2" fmla="*/ 620726 h 620726"/>
                <a:gd name="connsiteX3" fmla="*/ 0 w 12202510"/>
                <a:gd name="connsiteY3" fmla="*/ 620726 h 620726"/>
                <a:gd name="connsiteX4" fmla="*/ 0 w 12202510"/>
                <a:gd name="connsiteY4" fmla="*/ 0 h 620726"/>
                <a:gd name="connsiteX0" fmla="*/ 12700 w 12215210"/>
                <a:gd name="connsiteY0" fmla="*/ 0 h 1243026"/>
                <a:gd name="connsiteX1" fmla="*/ 12215210 w 12215210"/>
                <a:gd name="connsiteY1" fmla="*/ 0 h 1243026"/>
                <a:gd name="connsiteX2" fmla="*/ 12215210 w 12215210"/>
                <a:gd name="connsiteY2" fmla="*/ 620726 h 1243026"/>
                <a:gd name="connsiteX3" fmla="*/ 0 w 12215210"/>
                <a:gd name="connsiteY3" fmla="*/ 1243026 h 1243026"/>
                <a:gd name="connsiteX4" fmla="*/ 12700 w 12215210"/>
                <a:gd name="connsiteY4" fmla="*/ 0 h 1243026"/>
                <a:gd name="connsiteX0" fmla="*/ 12700 w 12227910"/>
                <a:gd name="connsiteY0" fmla="*/ 0 h 1243026"/>
                <a:gd name="connsiteX1" fmla="*/ 12215210 w 12227910"/>
                <a:gd name="connsiteY1" fmla="*/ 0 h 1243026"/>
                <a:gd name="connsiteX2" fmla="*/ 12227910 w 12227910"/>
                <a:gd name="connsiteY2" fmla="*/ 468326 h 1243026"/>
                <a:gd name="connsiteX3" fmla="*/ 0 w 12227910"/>
                <a:gd name="connsiteY3" fmla="*/ 1243026 h 1243026"/>
                <a:gd name="connsiteX4" fmla="*/ 12700 w 12227910"/>
                <a:gd name="connsiteY4" fmla="*/ 0 h 1243026"/>
                <a:gd name="connsiteX0" fmla="*/ 12700 w 12227910"/>
                <a:gd name="connsiteY0" fmla="*/ 0 h 1090626"/>
                <a:gd name="connsiteX1" fmla="*/ 12215210 w 12227910"/>
                <a:gd name="connsiteY1" fmla="*/ 0 h 1090626"/>
                <a:gd name="connsiteX2" fmla="*/ 12227910 w 12227910"/>
                <a:gd name="connsiteY2" fmla="*/ 468326 h 1090626"/>
                <a:gd name="connsiteX3" fmla="*/ 0 w 12227910"/>
                <a:gd name="connsiteY3" fmla="*/ 1090626 h 1090626"/>
                <a:gd name="connsiteX4" fmla="*/ 12700 w 12227910"/>
                <a:gd name="connsiteY4" fmla="*/ 0 h 1090626"/>
                <a:gd name="connsiteX0" fmla="*/ 0 w 12215210"/>
                <a:gd name="connsiteY0" fmla="*/ 0 h 963626"/>
                <a:gd name="connsiteX1" fmla="*/ 12202510 w 12215210"/>
                <a:gd name="connsiteY1" fmla="*/ 0 h 963626"/>
                <a:gd name="connsiteX2" fmla="*/ 12215210 w 12215210"/>
                <a:gd name="connsiteY2" fmla="*/ 468326 h 963626"/>
                <a:gd name="connsiteX3" fmla="*/ 0 w 12215210"/>
                <a:gd name="connsiteY3" fmla="*/ 963626 h 963626"/>
                <a:gd name="connsiteX4" fmla="*/ 0 w 12215210"/>
                <a:gd name="connsiteY4" fmla="*/ 0 h 963626"/>
                <a:gd name="connsiteX0" fmla="*/ 0 w 12215210"/>
                <a:gd name="connsiteY0" fmla="*/ 0 h 963626"/>
                <a:gd name="connsiteX1" fmla="*/ 12202510 w 12215210"/>
                <a:gd name="connsiteY1" fmla="*/ 0 h 963626"/>
                <a:gd name="connsiteX2" fmla="*/ 12215210 w 12215210"/>
                <a:gd name="connsiteY2" fmla="*/ 430226 h 963626"/>
                <a:gd name="connsiteX3" fmla="*/ 0 w 12215210"/>
                <a:gd name="connsiteY3" fmla="*/ 963626 h 963626"/>
                <a:gd name="connsiteX4" fmla="*/ 0 w 12215210"/>
                <a:gd name="connsiteY4" fmla="*/ 0 h 963626"/>
                <a:gd name="connsiteX0" fmla="*/ 0 w 12215210"/>
                <a:gd name="connsiteY0" fmla="*/ 304800 h 1268426"/>
                <a:gd name="connsiteX1" fmla="*/ 7186010 w 12215210"/>
                <a:gd name="connsiteY1" fmla="*/ 0 h 1268426"/>
                <a:gd name="connsiteX2" fmla="*/ 12215210 w 12215210"/>
                <a:gd name="connsiteY2" fmla="*/ 735026 h 1268426"/>
                <a:gd name="connsiteX3" fmla="*/ 0 w 12215210"/>
                <a:gd name="connsiteY3" fmla="*/ 1268426 h 1268426"/>
                <a:gd name="connsiteX4" fmla="*/ 0 w 12215210"/>
                <a:gd name="connsiteY4" fmla="*/ 304800 h 1268426"/>
                <a:gd name="connsiteX0" fmla="*/ 0 w 7186010"/>
                <a:gd name="connsiteY0" fmla="*/ 304800 h 1268426"/>
                <a:gd name="connsiteX1" fmla="*/ 7186010 w 7186010"/>
                <a:gd name="connsiteY1" fmla="*/ 0 h 1268426"/>
                <a:gd name="connsiteX2" fmla="*/ 6576410 w 7186010"/>
                <a:gd name="connsiteY2" fmla="*/ 138126 h 1268426"/>
                <a:gd name="connsiteX3" fmla="*/ 0 w 7186010"/>
                <a:gd name="connsiteY3" fmla="*/ 1268426 h 1268426"/>
                <a:gd name="connsiteX4" fmla="*/ 0 w 7186010"/>
                <a:gd name="connsiteY4" fmla="*/ 304800 h 1268426"/>
                <a:gd name="connsiteX0" fmla="*/ 0 w 7186010"/>
                <a:gd name="connsiteY0" fmla="*/ 304800 h 1458926"/>
                <a:gd name="connsiteX1" fmla="*/ 7186010 w 7186010"/>
                <a:gd name="connsiteY1" fmla="*/ 0 h 1458926"/>
                <a:gd name="connsiteX2" fmla="*/ 6576410 w 7186010"/>
                <a:gd name="connsiteY2" fmla="*/ 138126 h 1458926"/>
                <a:gd name="connsiteX3" fmla="*/ 0 w 7186010"/>
                <a:gd name="connsiteY3" fmla="*/ 1458926 h 1458926"/>
                <a:gd name="connsiteX4" fmla="*/ 0 w 7186010"/>
                <a:gd name="connsiteY4" fmla="*/ 304800 h 1458926"/>
                <a:gd name="connsiteX0" fmla="*/ 0 w 7186010"/>
                <a:gd name="connsiteY0" fmla="*/ 304800 h 1458926"/>
                <a:gd name="connsiteX1" fmla="*/ 7186010 w 7186010"/>
                <a:gd name="connsiteY1" fmla="*/ 0 h 1458926"/>
                <a:gd name="connsiteX2" fmla="*/ 5966810 w 7186010"/>
                <a:gd name="connsiteY2" fmla="*/ 315926 h 1458926"/>
                <a:gd name="connsiteX3" fmla="*/ 0 w 7186010"/>
                <a:gd name="connsiteY3" fmla="*/ 1458926 h 1458926"/>
                <a:gd name="connsiteX4" fmla="*/ 0 w 7186010"/>
                <a:gd name="connsiteY4" fmla="*/ 304800 h 1458926"/>
                <a:gd name="connsiteX0" fmla="*/ 0 w 5966810"/>
                <a:gd name="connsiteY0" fmla="*/ 0 h 1154126"/>
                <a:gd name="connsiteX1" fmla="*/ 4823810 w 5966810"/>
                <a:gd name="connsiteY1" fmla="*/ 12700 h 1154126"/>
                <a:gd name="connsiteX2" fmla="*/ 5966810 w 5966810"/>
                <a:gd name="connsiteY2" fmla="*/ 11126 h 1154126"/>
                <a:gd name="connsiteX3" fmla="*/ 0 w 5966810"/>
                <a:gd name="connsiteY3" fmla="*/ 1154126 h 1154126"/>
                <a:gd name="connsiteX4" fmla="*/ 0 w 5966810"/>
                <a:gd name="connsiteY4" fmla="*/ 0 h 1154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66810" h="1154126">
                  <a:moveTo>
                    <a:pt x="0" y="0"/>
                  </a:moveTo>
                  <a:lnTo>
                    <a:pt x="4823810" y="12700"/>
                  </a:lnTo>
                  <a:lnTo>
                    <a:pt x="5966810" y="11126"/>
                  </a:lnTo>
                  <a:lnTo>
                    <a:pt x="0" y="1154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D75B2378-E6C7-E04A-B0F6-CC1B779EC5B1}"/>
                </a:ext>
              </a:extLst>
            </p:cNvPr>
            <p:cNvSpPr/>
            <p:nvPr/>
          </p:nvSpPr>
          <p:spPr>
            <a:xfrm rot="10800000">
              <a:off x="6781289" y="5953157"/>
              <a:ext cx="5420648" cy="919504"/>
            </a:xfrm>
            <a:custGeom>
              <a:avLst/>
              <a:gdLst>
                <a:gd name="connsiteX0" fmla="*/ 0 w 12202510"/>
                <a:gd name="connsiteY0" fmla="*/ 0 h 620726"/>
                <a:gd name="connsiteX1" fmla="*/ 12202510 w 12202510"/>
                <a:gd name="connsiteY1" fmla="*/ 0 h 620726"/>
                <a:gd name="connsiteX2" fmla="*/ 12202510 w 12202510"/>
                <a:gd name="connsiteY2" fmla="*/ 620726 h 620726"/>
                <a:gd name="connsiteX3" fmla="*/ 0 w 12202510"/>
                <a:gd name="connsiteY3" fmla="*/ 620726 h 620726"/>
                <a:gd name="connsiteX4" fmla="*/ 0 w 12202510"/>
                <a:gd name="connsiteY4" fmla="*/ 0 h 620726"/>
                <a:gd name="connsiteX0" fmla="*/ 12700 w 12215210"/>
                <a:gd name="connsiteY0" fmla="*/ 0 h 1243026"/>
                <a:gd name="connsiteX1" fmla="*/ 12215210 w 12215210"/>
                <a:gd name="connsiteY1" fmla="*/ 0 h 1243026"/>
                <a:gd name="connsiteX2" fmla="*/ 12215210 w 12215210"/>
                <a:gd name="connsiteY2" fmla="*/ 620726 h 1243026"/>
                <a:gd name="connsiteX3" fmla="*/ 0 w 12215210"/>
                <a:gd name="connsiteY3" fmla="*/ 1243026 h 1243026"/>
                <a:gd name="connsiteX4" fmla="*/ 12700 w 12215210"/>
                <a:gd name="connsiteY4" fmla="*/ 0 h 1243026"/>
                <a:gd name="connsiteX0" fmla="*/ 12700 w 12227910"/>
                <a:gd name="connsiteY0" fmla="*/ 0 h 1243026"/>
                <a:gd name="connsiteX1" fmla="*/ 12215210 w 12227910"/>
                <a:gd name="connsiteY1" fmla="*/ 0 h 1243026"/>
                <a:gd name="connsiteX2" fmla="*/ 12227910 w 12227910"/>
                <a:gd name="connsiteY2" fmla="*/ 468326 h 1243026"/>
                <a:gd name="connsiteX3" fmla="*/ 0 w 12227910"/>
                <a:gd name="connsiteY3" fmla="*/ 1243026 h 1243026"/>
                <a:gd name="connsiteX4" fmla="*/ 12700 w 12227910"/>
                <a:gd name="connsiteY4" fmla="*/ 0 h 1243026"/>
                <a:gd name="connsiteX0" fmla="*/ 12700 w 12227910"/>
                <a:gd name="connsiteY0" fmla="*/ 0 h 1090626"/>
                <a:gd name="connsiteX1" fmla="*/ 12215210 w 12227910"/>
                <a:gd name="connsiteY1" fmla="*/ 0 h 1090626"/>
                <a:gd name="connsiteX2" fmla="*/ 12227910 w 12227910"/>
                <a:gd name="connsiteY2" fmla="*/ 468326 h 1090626"/>
                <a:gd name="connsiteX3" fmla="*/ 0 w 12227910"/>
                <a:gd name="connsiteY3" fmla="*/ 1090626 h 1090626"/>
                <a:gd name="connsiteX4" fmla="*/ 12700 w 12227910"/>
                <a:gd name="connsiteY4" fmla="*/ 0 h 1090626"/>
                <a:gd name="connsiteX0" fmla="*/ 0 w 12215210"/>
                <a:gd name="connsiteY0" fmla="*/ 0 h 963626"/>
                <a:gd name="connsiteX1" fmla="*/ 12202510 w 12215210"/>
                <a:gd name="connsiteY1" fmla="*/ 0 h 963626"/>
                <a:gd name="connsiteX2" fmla="*/ 12215210 w 12215210"/>
                <a:gd name="connsiteY2" fmla="*/ 468326 h 963626"/>
                <a:gd name="connsiteX3" fmla="*/ 0 w 12215210"/>
                <a:gd name="connsiteY3" fmla="*/ 963626 h 963626"/>
                <a:gd name="connsiteX4" fmla="*/ 0 w 12215210"/>
                <a:gd name="connsiteY4" fmla="*/ 0 h 963626"/>
                <a:gd name="connsiteX0" fmla="*/ 0 w 12215210"/>
                <a:gd name="connsiteY0" fmla="*/ 0 h 963626"/>
                <a:gd name="connsiteX1" fmla="*/ 12202510 w 12215210"/>
                <a:gd name="connsiteY1" fmla="*/ 0 h 963626"/>
                <a:gd name="connsiteX2" fmla="*/ 12215210 w 12215210"/>
                <a:gd name="connsiteY2" fmla="*/ 430226 h 963626"/>
                <a:gd name="connsiteX3" fmla="*/ 0 w 12215210"/>
                <a:gd name="connsiteY3" fmla="*/ 963626 h 963626"/>
                <a:gd name="connsiteX4" fmla="*/ 0 w 12215210"/>
                <a:gd name="connsiteY4" fmla="*/ 0 h 963626"/>
                <a:gd name="connsiteX0" fmla="*/ 0 w 12215210"/>
                <a:gd name="connsiteY0" fmla="*/ 304800 h 1268426"/>
                <a:gd name="connsiteX1" fmla="*/ 7186010 w 12215210"/>
                <a:gd name="connsiteY1" fmla="*/ 0 h 1268426"/>
                <a:gd name="connsiteX2" fmla="*/ 12215210 w 12215210"/>
                <a:gd name="connsiteY2" fmla="*/ 735026 h 1268426"/>
                <a:gd name="connsiteX3" fmla="*/ 0 w 12215210"/>
                <a:gd name="connsiteY3" fmla="*/ 1268426 h 1268426"/>
                <a:gd name="connsiteX4" fmla="*/ 0 w 12215210"/>
                <a:gd name="connsiteY4" fmla="*/ 304800 h 1268426"/>
                <a:gd name="connsiteX0" fmla="*/ 0 w 7186010"/>
                <a:gd name="connsiteY0" fmla="*/ 304800 h 1268426"/>
                <a:gd name="connsiteX1" fmla="*/ 7186010 w 7186010"/>
                <a:gd name="connsiteY1" fmla="*/ 0 h 1268426"/>
                <a:gd name="connsiteX2" fmla="*/ 6576410 w 7186010"/>
                <a:gd name="connsiteY2" fmla="*/ 138126 h 1268426"/>
                <a:gd name="connsiteX3" fmla="*/ 0 w 7186010"/>
                <a:gd name="connsiteY3" fmla="*/ 1268426 h 1268426"/>
                <a:gd name="connsiteX4" fmla="*/ 0 w 7186010"/>
                <a:gd name="connsiteY4" fmla="*/ 304800 h 1268426"/>
                <a:gd name="connsiteX0" fmla="*/ 0 w 7186010"/>
                <a:gd name="connsiteY0" fmla="*/ 304800 h 1458926"/>
                <a:gd name="connsiteX1" fmla="*/ 7186010 w 7186010"/>
                <a:gd name="connsiteY1" fmla="*/ 0 h 1458926"/>
                <a:gd name="connsiteX2" fmla="*/ 6576410 w 7186010"/>
                <a:gd name="connsiteY2" fmla="*/ 138126 h 1458926"/>
                <a:gd name="connsiteX3" fmla="*/ 0 w 7186010"/>
                <a:gd name="connsiteY3" fmla="*/ 1458926 h 1458926"/>
                <a:gd name="connsiteX4" fmla="*/ 0 w 7186010"/>
                <a:gd name="connsiteY4" fmla="*/ 304800 h 1458926"/>
                <a:gd name="connsiteX0" fmla="*/ 0 w 7186010"/>
                <a:gd name="connsiteY0" fmla="*/ 304800 h 1458926"/>
                <a:gd name="connsiteX1" fmla="*/ 7186010 w 7186010"/>
                <a:gd name="connsiteY1" fmla="*/ 0 h 1458926"/>
                <a:gd name="connsiteX2" fmla="*/ 5966810 w 7186010"/>
                <a:gd name="connsiteY2" fmla="*/ 315926 h 1458926"/>
                <a:gd name="connsiteX3" fmla="*/ 0 w 7186010"/>
                <a:gd name="connsiteY3" fmla="*/ 1458926 h 1458926"/>
                <a:gd name="connsiteX4" fmla="*/ 0 w 7186010"/>
                <a:gd name="connsiteY4" fmla="*/ 304800 h 1458926"/>
                <a:gd name="connsiteX0" fmla="*/ 0 w 5966810"/>
                <a:gd name="connsiteY0" fmla="*/ 0 h 1154126"/>
                <a:gd name="connsiteX1" fmla="*/ 4823810 w 5966810"/>
                <a:gd name="connsiteY1" fmla="*/ 12700 h 1154126"/>
                <a:gd name="connsiteX2" fmla="*/ 5966810 w 5966810"/>
                <a:gd name="connsiteY2" fmla="*/ 11126 h 1154126"/>
                <a:gd name="connsiteX3" fmla="*/ 0 w 5966810"/>
                <a:gd name="connsiteY3" fmla="*/ 1154126 h 1154126"/>
                <a:gd name="connsiteX4" fmla="*/ 0 w 5966810"/>
                <a:gd name="connsiteY4" fmla="*/ 0 h 1154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66810" h="1154126">
                  <a:moveTo>
                    <a:pt x="0" y="0"/>
                  </a:moveTo>
                  <a:lnTo>
                    <a:pt x="4823810" y="12700"/>
                  </a:lnTo>
                  <a:lnTo>
                    <a:pt x="5966810" y="11126"/>
                  </a:lnTo>
                  <a:lnTo>
                    <a:pt x="0" y="1154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 userDrawn="1"/>
        </p:nvSpPr>
        <p:spPr>
          <a:xfrm>
            <a:off x="457200" y="3661682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85282" y="1404506"/>
            <a:ext cx="11476979" cy="1967323"/>
          </a:xfrm>
        </p:spPr>
        <p:txBody>
          <a:bodyPr anchor="b" anchorCtr="0">
            <a:normAutofit/>
          </a:bodyPr>
          <a:lstStyle>
            <a:lvl1pPr>
              <a:defRPr sz="6600" b="0" i="0" cap="none" baseline="0">
                <a:solidFill>
                  <a:schemeClr val="bg1"/>
                </a:solidFill>
                <a:effectLst/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PRESENTATION TITLE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67527" y="4199867"/>
            <a:ext cx="8842883" cy="3302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800" b="0" i="0" cap="all" baseline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Content owner/department of rehabilitation medicine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67527" y="4544785"/>
            <a:ext cx="8842883" cy="4355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8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>
              <a:buFontTx/>
              <a:buNone/>
              <a:defRPr sz="1600" b="0" i="0">
                <a:latin typeface="Encode Sans Normal Medium" charset="0"/>
                <a:ea typeface="Encode Sans Normal Medium" charset="0"/>
                <a:cs typeface="Encode Sans Normal Medium" charset="0"/>
              </a:defRPr>
            </a:lvl2pPr>
            <a:lvl3pPr marL="914400" indent="0">
              <a:buFontTx/>
              <a:buNone/>
              <a:defRPr sz="1600" b="0" i="0">
                <a:latin typeface="Encode Sans Normal Medium" charset="0"/>
                <a:ea typeface="Encode Sans Normal Medium" charset="0"/>
                <a:cs typeface="Encode Sans Normal Medium" charset="0"/>
              </a:defRPr>
            </a:lvl3pPr>
            <a:lvl4pPr marL="1371600" indent="0">
              <a:buFontTx/>
              <a:buNone/>
              <a:defRPr sz="1600" b="0" i="0">
                <a:latin typeface="Encode Sans Normal Medium" charset="0"/>
                <a:ea typeface="Encode Sans Normal Medium" charset="0"/>
                <a:cs typeface="Encode Sans Normal Medium" charset="0"/>
              </a:defRPr>
            </a:lvl4pPr>
            <a:lvl5pPr marL="1828800" indent="0">
              <a:buFontTx/>
              <a:buNone/>
              <a:defRPr sz="1600" b="0" i="0">
                <a:latin typeface="Encode Sans Normal Medium" charset="0"/>
                <a:ea typeface="Encode Sans Normal Medium" charset="0"/>
                <a:cs typeface="Encode Sans Normal Medium" charset="0"/>
              </a:defRPr>
            </a:lvl5pPr>
          </a:lstStyle>
          <a:p>
            <a:pPr lvl="0"/>
            <a:r>
              <a:rPr lang="en-US" dirty="0"/>
              <a:t>August 2019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EEA593-83EF-FF4C-A571-8C3DEF4249D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>
                <a:solidFill>
                  <a:srgbClr val="B5B4B4"/>
                </a:solidFill>
              </a:rPr>
              <a:t>CONFIDENTIAL – DO NOT DISTRIBUTE</a:t>
            </a:r>
          </a:p>
        </p:txBody>
      </p:sp>
      <p:pic>
        <p:nvPicPr>
          <p:cNvPr id="1026" name="Picture 2" descr="C:\Users\aprilmcm\Desktop\UWMedicine_RehabMedicine_blk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141" y="6137986"/>
            <a:ext cx="1664963" cy="78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4211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9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2986-A3B8-934D-8A8B-50FDCE26EA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Text Slide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64389" y="2918467"/>
            <a:ext cx="11416278" cy="3304780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defRPr sz="2400" b="0" i="0">
                <a:solidFill>
                  <a:srgbClr val="333D47"/>
                </a:solidFill>
                <a:effectLst/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2400" b="0" i="0">
                <a:latin typeface="Open Sans" charset="0"/>
                <a:ea typeface="Open Sans" charset="0"/>
                <a:cs typeface="Open Sans" charset="0"/>
              </a:defRPr>
            </a:lvl2pPr>
            <a:lvl3pPr>
              <a:defRPr sz="2400" b="0" i="0">
                <a:latin typeface="Open Sans" charset="0"/>
                <a:ea typeface="Open Sans" charset="0"/>
                <a:cs typeface="Open Sans" charset="0"/>
              </a:defRPr>
            </a:lvl3pPr>
            <a:lvl4pPr>
              <a:defRPr sz="2400" b="0" i="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2400" b="0" i="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Body text goes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8C4377-3F3A-AA45-8985-7AA39054DF2F}"/>
              </a:ext>
            </a:extLst>
          </p:cNvPr>
          <p:cNvSpPr/>
          <p:nvPr/>
        </p:nvSpPr>
        <p:spPr>
          <a:xfrm rot="10800000">
            <a:off x="-30480" y="0"/>
            <a:ext cx="12252960" cy="91440"/>
          </a:xfrm>
          <a:prstGeom prst="rect">
            <a:avLst/>
          </a:prstGeom>
          <a:gradFill>
            <a:gsLst>
              <a:gs pos="33000">
                <a:srgbClr val="35246C"/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/>
        </p:nvSpPr>
        <p:spPr>
          <a:xfrm>
            <a:off x="457200" y="1532077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77195-73EF-4D47-8E6F-BD4F62B5D87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84410E3-9057-234E-AA12-BD0FC19BCBE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4389" y="1919288"/>
            <a:ext cx="11416277" cy="790575"/>
          </a:xfrm>
        </p:spPr>
        <p:txBody>
          <a:bodyPr>
            <a:noAutofit/>
          </a:bodyPr>
          <a:lstStyle>
            <a:lvl1pPr algn="l">
              <a:lnSpc>
                <a:spcPts val="3120"/>
              </a:lnSpc>
              <a:tabLst>
                <a:tab pos="1247775" algn="l"/>
              </a:tabLst>
              <a:defRPr sz="2400" b="0" i="0">
                <a:latin typeface="Calibri Light" charset="0"/>
              </a:defRPr>
            </a:lvl1pPr>
          </a:lstStyle>
          <a:p>
            <a:pPr lvl="0"/>
            <a:r>
              <a:rPr lang="en-US" dirty="0"/>
              <a:t>This is a longer sub header for the slide. If it does not run into two lines, please adjust the body text below to equal the spacing as shown. </a:t>
            </a:r>
          </a:p>
        </p:txBody>
      </p:sp>
    </p:spTree>
    <p:extLst>
      <p:ext uri="{BB962C8B-B14F-4D97-AF65-F5344CB8AC3E}">
        <p14:creationId xmlns:p14="http://schemas.microsoft.com/office/powerpoint/2010/main" val="405394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1839383-F057-3048-AD91-C3B2D0E98308}"/>
              </a:ext>
            </a:extLst>
          </p:cNvPr>
          <p:cNvSpPr/>
          <p:nvPr/>
        </p:nvSpPr>
        <p:spPr>
          <a:xfrm rot="10800000">
            <a:off x="2514" y="0"/>
            <a:ext cx="12223266" cy="6933460"/>
          </a:xfrm>
          <a:prstGeom prst="rect">
            <a:avLst/>
          </a:prstGeom>
          <a:gradFill>
            <a:gsLst>
              <a:gs pos="33000">
                <a:srgbClr val="35246C">
                  <a:alpha val="75000"/>
                </a:srgbClr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883162" y="5870682"/>
            <a:ext cx="6351583" cy="1077418"/>
            <a:chOff x="6217708" y="5870682"/>
            <a:chExt cx="6017037" cy="1020669"/>
          </a:xfrm>
        </p:grpSpPr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1D57C588-67DA-944C-9093-5A6A4326EF68}"/>
                </a:ext>
              </a:extLst>
            </p:cNvPr>
            <p:cNvSpPr/>
            <p:nvPr/>
          </p:nvSpPr>
          <p:spPr>
            <a:xfrm rot="10800000">
              <a:off x="6217708" y="5870682"/>
              <a:ext cx="6017037" cy="1020669"/>
            </a:xfrm>
            <a:custGeom>
              <a:avLst/>
              <a:gdLst>
                <a:gd name="connsiteX0" fmla="*/ 0 w 12202510"/>
                <a:gd name="connsiteY0" fmla="*/ 0 h 620726"/>
                <a:gd name="connsiteX1" fmla="*/ 12202510 w 12202510"/>
                <a:gd name="connsiteY1" fmla="*/ 0 h 620726"/>
                <a:gd name="connsiteX2" fmla="*/ 12202510 w 12202510"/>
                <a:gd name="connsiteY2" fmla="*/ 620726 h 620726"/>
                <a:gd name="connsiteX3" fmla="*/ 0 w 12202510"/>
                <a:gd name="connsiteY3" fmla="*/ 620726 h 620726"/>
                <a:gd name="connsiteX4" fmla="*/ 0 w 12202510"/>
                <a:gd name="connsiteY4" fmla="*/ 0 h 620726"/>
                <a:gd name="connsiteX0" fmla="*/ 12700 w 12215210"/>
                <a:gd name="connsiteY0" fmla="*/ 0 h 1243026"/>
                <a:gd name="connsiteX1" fmla="*/ 12215210 w 12215210"/>
                <a:gd name="connsiteY1" fmla="*/ 0 h 1243026"/>
                <a:gd name="connsiteX2" fmla="*/ 12215210 w 12215210"/>
                <a:gd name="connsiteY2" fmla="*/ 620726 h 1243026"/>
                <a:gd name="connsiteX3" fmla="*/ 0 w 12215210"/>
                <a:gd name="connsiteY3" fmla="*/ 1243026 h 1243026"/>
                <a:gd name="connsiteX4" fmla="*/ 12700 w 12215210"/>
                <a:gd name="connsiteY4" fmla="*/ 0 h 1243026"/>
                <a:gd name="connsiteX0" fmla="*/ 12700 w 12227910"/>
                <a:gd name="connsiteY0" fmla="*/ 0 h 1243026"/>
                <a:gd name="connsiteX1" fmla="*/ 12215210 w 12227910"/>
                <a:gd name="connsiteY1" fmla="*/ 0 h 1243026"/>
                <a:gd name="connsiteX2" fmla="*/ 12227910 w 12227910"/>
                <a:gd name="connsiteY2" fmla="*/ 468326 h 1243026"/>
                <a:gd name="connsiteX3" fmla="*/ 0 w 12227910"/>
                <a:gd name="connsiteY3" fmla="*/ 1243026 h 1243026"/>
                <a:gd name="connsiteX4" fmla="*/ 12700 w 12227910"/>
                <a:gd name="connsiteY4" fmla="*/ 0 h 1243026"/>
                <a:gd name="connsiteX0" fmla="*/ 12700 w 12227910"/>
                <a:gd name="connsiteY0" fmla="*/ 0 h 1090626"/>
                <a:gd name="connsiteX1" fmla="*/ 12215210 w 12227910"/>
                <a:gd name="connsiteY1" fmla="*/ 0 h 1090626"/>
                <a:gd name="connsiteX2" fmla="*/ 12227910 w 12227910"/>
                <a:gd name="connsiteY2" fmla="*/ 468326 h 1090626"/>
                <a:gd name="connsiteX3" fmla="*/ 0 w 12227910"/>
                <a:gd name="connsiteY3" fmla="*/ 1090626 h 1090626"/>
                <a:gd name="connsiteX4" fmla="*/ 12700 w 12227910"/>
                <a:gd name="connsiteY4" fmla="*/ 0 h 1090626"/>
                <a:gd name="connsiteX0" fmla="*/ 0 w 12215210"/>
                <a:gd name="connsiteY0" fmla="*/ 0 h 963626"/>
                <a:gd name="connsiteX1" fmla="*/ 12202510 w 12215210"/>
                <a:gd name="connsiteY1" fmla="*/ 0 h 963626"/>
                <a:gd name="connsiteX2" fmla="*/ 12215210 w 12215210"/>
                <a:gd name="connsiteY2" fmla="*/ 468326 h 963626"/>
                <a:gd name="connsiteX3" fmla="*/ 0 w 12215210"/>
                <a:gd name="connsiteY3" fmla="*/ 963626 h 963626"/>
                <a:gd name="connsiteX4" fmla="*/ 0 w 12215210"/>
                <a:gd name="connsiteY4" fmla="*/ 0 h 963626"/>
                <a:gd name="connsiteX0" fmla="*/ 0 w 12215210"/>
                <a:gd name="connsiteY0" fmla="*/ 0 h 963626"/>
                <a:gd name="connsiteX1" fmla="*/ 12202510 w 12215210"/>
                <a:gd name="connsiteY1" fmla="*/ 0 h 963626"/>
                <a:gd name="connsiteX2" fmla="*/ 12215210 w 12215210"/>
                <a:gd name="connsiteY2" fmla="*/ 430226 h 963626"/>
                <a:gd name="connsiteX3" fmla="*/ 0 w 12215210"/>
                <a:gd name="connsiteY3" fmla="*/ 963626 h 963626"/>
                <a:gd name="connsiteX4" fmla="*/ 0 w 12215210"/>
                <a:gd name="connsiteY4" fmla="*/ 0 h 963626"/>
                <a:gd name="connsiteX0" fmla="*/ 0 w 12215210"/>
                <a:gd name="connsiteY0" fmla="*/ 304800 h 1268426"/>
                <a:gd name="connsiteX1" fmla="*/ 7186010 w 12215210"/>
                <a:gd name="connsiteY1" fmla="*/ 0 h 1268426"/>
                <a:gd name="connsiteX2" fmla="*/ 12215210 w 12215210"/>
                <a:gd name="connsiteY2" fmla="*/ 735026 h 1268426"/>
                <a:gd name="connsiteX3" fmla="*/ 0 w 12215210"/>
                <a:gd name="connsiteY3" fmla="*/ 1268426 h 1268426"/>
                <a:gd name="connsiteX4" fmla="*/ 0 w 12215210"/>
                <a:gd name="connsiteY4" fmla="*/ 304800 h 1268426"/>
                <a:gd name="connsiteX0" fmla="*/ 0 w 7186010"/>
                <a:gd name="connsiteY0" fmla="*/ 304800 h 1268426"/>
                <a:gd name="connsiteX1" fmla="*/ 7186010 w 7186010"/>
                <a:gd name="connsiteY1" fmla="*/ 0 h 1268426"/>
                <a:gd name="connsiteX2" fmla="*/ 6576410 w 7186010"/>
                <a:gd name="connsiteY2" fmla="*/ 138126 h 1268426"/>
                <a:gd name="connsiteX3" fmla="*/ 0 w 7186010"/>
                <a:gd name="connsiteY3" fmla="*/ 1268426 h 1268426"/>
                <a:gd name="connsiteX4" fmla="*/ 0 w 7186010"/>
                <a:gd name="connsiteY4" fmla="*/ 304800 h 1268426"/>
                <a:gd name="connsiteX0" fmla="*/ 0 w 7186010"/>
                <a:gd name="connsiteY0" fmla="*/ 304800 h 1458926"/>
                <a:gd name="connsiteX1" fmla="*/ 7186010 w 7186010"/>
                <a:gd name="connsiteY1" fmla="*/ 0 h 1458926"/>
                <a:gd name="connsiteX2" fmla="*/ 6576410 w 7186010"/>
                <a:gd name="connsiteY2" fmla="*/ 138126 h 1458926"/>
                <a:gd name="connsiteX3" fmla="*/ 0 w 7186010"/>
                <a:gd name="connsiteY3" fmla="*/ 1458926 h 1458926"/>
                <a:gd name="connsiteX4" fmla="*/ 0 w 7186010"/>
                <a:gd name="connsiteY4" fmla="*/ 304800 h 1458926"/>
                <a:gd name="connsiteX0" fmla="*/ 0 w 7186010"/>
                <a:gd name="connsiteY0" fmla="*/ 304800 h 1458926"/>
                <a:gd name="connsiteX1" fmla="*/ 7186010 w 7186010"/>
                <a:gd name="connsiteY1" fmla="*/ 0 h 1458926"/>
                <a:gd name="connsiteX2" fmla="*/ 5966810 w 7186010"/>
                <a:gd name="connsiteY2" fmla="*/ 315926 h 1458926"/>
                <a:gd name="connsiteX3" fmla="*/ 0 w 7186010"/>
                <a:gd name="connsiteY3" fmla="*/ 1458926 h 1458926"/>
                <a:gd name="connsiteX4" fmla="*/ 0 w 7186010"/>
                <a:gd name="connsiteY4" fmla="*/ 304800 h 1458926"/>
                <a:gd name="connsiteX0" fmla="*/ 0 w 5966810"/>
                <a:gd name="connsiteY0" fmla="*/ 0 h 1154126"/>
                <a:gd name="connsiteX1" fmla="*/ 4823810 w 5966810"/>
                <a:gd name="connsiteY1" fmla="*/ 12700 h 1154126"/>
                <a:gd name="connsiteX2" fmla="*/ 5966810 w 5966810"/>
                <a:gd name="connsiteY2" fmla="*/ 11126 h 1154126"/>
                <a:gd name="connsiteX3" fmla="*/ 0 w 5966810"/>
                <a:gd name="connsiteY3" fmla="*/ 1154126 h 1154126"/>
                <a:gd name="connsiteX4" fmla="*/ 0 w 5966810"/>
                <a:gd name="connsiteY4" fmla="*/ 0 h 1154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66810" h="1154126">
                  <a:moveTo>
                    <a:pt x="0" y="0"/>
                  </a:moveTo>
                  <a:lnTo>
                    <a:pt x="4823810" y="12700"/>
                  </a:lnTo>
                  <a:lnTo>
                    <a:pt x="5966810" y="11126"/>
                  </a:lnTo>
                  <a:lnTo>
                    <a:pt x="0" y="1154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9">
              <a:extLst>
                <a:ext uri="{FF2B5EF4-FFF2-40B4-BE49-F238E27FC236}">
                  <a16:creationId xmlns:a16="http://schemas.microsoft.com/office/drawing/2014/main" id="{D75B2378-E6C7-E04A-B0F6-CC1B779EC5B1}"/>
                </a:ext>
              </a:extLst>
            </p:cNvPr>
            <p:cNvSpPr/>
            <p:nvPr/>
          </p:nvSpPr>
          <p:spPr>
            <a:xfrm rot="10800000">
              <a:off x="6781289" y="5953157"/>
              <a:ext cx="5420648" cy="919504"/>
            </a:xfrm>
            <a:custGeom>
              <a:avLst/>
              <a:gdLst>
                <a:gd name="connsiteX0" fmla="*/ 0 w 12202510"/>
                <a:gd name="connsiteY0" fmla="*/ 0 h 620726"/>
                <a:gd name="connsiteX1" fmla="*/ 12202510 w 12202510"/>
                <a:gd name="connsiteY1" fmla="*/ 0 h 620726"/>
                <a:gd name="connsiteX2" fmla="*/ 12202510 w 12202510"/>
                <a:gd name="connsiteY2" fmla="*/ 620726 h 620726"/>
                <a:gd name="connsiteX3" fmla="*/ 0 w 12202510"/>
                <a:gd name="connsiteY3" fmla="*/ 620726 h 620726"/>
                <a:gd name="connsiteX4" fmla="*/ 0 w 12202510"/>
                <a:gd name="connsiteY4" fmla="*/ 0 h 620726"/>
                <a:gd name="connsiteX0" fmla="*/ 12700 w 12215210"/>
                <a:gd name="connsiteY0" fmla="*/ 0 h 1243026"/>
                <a:gd name="connsiteX1" fmla="*/ 12215210 w 12215210"/>
                <a:gd name="connsiteY1" fmla="*/ 0 h 1243026"/>
                <a:gd name="connsiteX2" fmla="*/ 12215210 w 12215210"/>
                <a:gd name="connsiteY2" fmla="*/ 620726 h 1243026"/>
                <a:gd name="connsiteX3" fmla="*/ 0 w 12215210"/>
                <a:gd name="connsiteY3" fmla="*/ 1243026 h 1243026"/>
                <a:gd name="connsiteX4" fmla="*/ 12700 w 12215210"/>
                <a:gd name="connsiteY4" fmla="*/ 0 h 1243026"/>
                <a:gd name="connsiteX0" fmla="*/ 12700 w 12227910"/>
                <a:gd name="connsiteY0" fmla="*/ 0 h 1243026"/>
                <a:gd name="connsiteX1" fmla="*/ 12215210 w 12227910"/>
                <a:gd name="connsiteY1" fmla="*/ 0 h 1243026"/>
                <a:gd name="connsiteX2" fmla="*/ 12227910 w 12227910"/>
                <a:gd name="connsiteY2" fmla="*/ 468326 h 1243026"/>
                <a:gd name="connsiteX3" fmla="*/ 0 w 12227910"/>
                <a:gd name="connsiteY3" fmla="*/ 1243026 h 1243026"/>
                <a:gd name="connsiteX4" fmla="*/ 12700 w 12227910"/>
                <a:gd name="connsiteY4" fmla="*/ 0 h 1243026"/>
                <a:gd name="connsiteX0" fmla="*/ 12700 w 12227910"/>
                <a:gd name="connsiteY0" fmla="*/ 0 h 1090626"/>
                <a:gd name="connsiteX1" fmla="*/ 12215210 w 12227910"/>
                <a:gd name="connsiteY1" fmla="*/ 0 h 1090626"/>
                <a:gd name="connsiteX2" fmla="*/ 12227910 w 12227910"/>
                <a:gd name="connsiteY2" fmla="*/ 468326 h 1090626"/>
                <a:gd name="connsiteX3" fmla="*/ 0 w 12227910"/>
                <a:gd name="connsiteY3" fmla="*/ 1090626 h 1090626"/>
                <a:gd name="connsiteX4" fmla="*/ 12700 w 12227910"/>
                <a:gd name="connsiteY4" fmla="*/ 0 h 1090626"/>
                <a:gd name="connsiteX0" fmla="*/ 0 w 12215210"/>
                <a:gd name="connsiteY0" fmla="*/ 0 h 963626"/>
                <a:gd name="connsiteX1" fmla="*/ 12202510 w 12215210"/>
                <a:gd name="connsiteY1" fmla="*/ 0 h 963626"/>
                <a:gd name="connsiteX2" fmla="*/ 12215210 w 12215210"/>
                <a:gd name="connsiteY2" fmla="*/ 468326 h 963626"/>
                <a:gd name="connsiteX3" fmla="*/ 0 w 12215210"/>
                <a:gd name="connsiteY3" fmla="*/ 963626 h 963626"/>
                <a:gd name="connsiteX4" fmla="*/ 0 w 12215210"/>
                <a:gd name="connsiteY4" fmla="*/ 0 h 963626"/>
                <a:gd name="connsiteX0" fmla="*/ 0 w 12215210"/>
                <a:gd name="connsiteY0" fmla="*/ 0 h 963626"/>
                <a:gd name="connsiteX1" fmla="*/ 12202510 w 12215210"/>
                <a:gd name="connsiteY1" fmla="*/ 0 h 963626"/>
                <a:gd name="connsiteX2" fmla="*/ 12215210 w 12215210"/>
                <a:gd name="connsiteY2" fmla="*/ 430226 h 963626"/>
                <a:gd name="connsiteX3" fmla="*/ 0 w 12215210"/>
                <a:gd name="connsiteY3" fmla="*/ 963626 h 963626"/>
                <a:gd name="connsiteX4" fmla="*/ 0 w 12215210"/>
                <a:gd name="connsiteY4" fmla="*/ 0 h 963626"/>
                <a:gd name="connsiteX0" fmla="*/ 0 w 12215210"/>
                <a:gd name="connsiteY0" fmla="*/ 304800 h 1268426"/>
                <a:gd name="connsiteX1" fmla="*/ 7186010 w 12215210"/>
                <a:gd name="connsiteY1" fmla="*/ 0 h 1268426"/>
                <a:gd name="connsiteX2" fmla="*/ 12215210 w 12215210"/>
                <a:gd name="connsiteY2" fmla="*/ 735026 h 1268426"/>
                <a:gd name="connsiteX3" fmla="*/ 0 w 12215210"/>
                <a:gd name="connsiteY3" fmla="*/ 1268426 h 1268426"/>
                <a:gd name="connsiteX4" fmla="*/ 0 w 12215210"/>
                <a:gd name="connsiteY4" fmla="*/ 304800 h 1268426"/>
                <a:gd name="connsiteX0" fmla="*/ 0 w 7186010"/>
                <a:gd name="connsiteY0" fmla="*/ 304800 h 1268426"/>
                <a:gd name="connsiteX1" fmla="*/ 7186010 w 7186010"/>
                <a:gd name="connsiteY1" fmla="*/ 0 h 1268426"/>
                <a:gd name="connsiteX2" fmla="*/ 6576410 w 7186010"/>
                <a:gd name="connsiteY2" fmla="*/ 138126 h 1268426"/>
                <a:gd name="connsiteX3" fmla="*/ 0 w 7186010"/>
                <a:gd name="connsiteY3" fmla="*/ 1268426 h 1268426"/>
                <a:gd name="connsiteX4" fmla="*/ 0 w 7186010"/>
                <a:gd name="connsiteY4" fmla="*/ 304800 h 1268426"/>
                <a:gd name="connsiteX0" fmla="*/ 0 w 7186010"/>
                <a:gd name="connsiteY0" fmla="*/ 304800 h 1458926"/>
                <a:gd name="connsiteX1" fmla="*/ 7186010 w 7186010"/>
                <a:gd name="connsiteY1" fmla="*/ 0 h 1458926"/>
                <a:gd name="connsiteX2" fmla="*/ 6576410 w 7186010"/>
                <a:gd name="connsiteY2" fmla="*/ 138126 h 1458926"/>
                <a:gd name="connsiteX3" fmla="*/ 0 w 7186010"/>
                <a:gd name="connsiteY3" fmla="*/ 1458926 h 1458926"/>
                <a:gd name="connsiteX4" fmla="*/ 0 w 7186010"/>
                <a:gd name="connsiteY4" fmla="*/ 304800 h 1458926"/>
                <a:gd name="connsiteX0" fmla="*/ 0 w 7186010"/>
                <a:gd name="connsiteY0" fmla="*/ 304800 h 1458926"/>
                <a:gd name="connsiteX1" fmla="*/ 7186010 w 7186010"/>
                <a:gd name="connsiteY1" fmla="*/ 0 h 1458926"/>
                <a:gd name="connsiteX2" fmla="*/ 5966810 w 7186010"/>
                <a:gd name="connsiteY2" fmla="*/ 315926 h 1458926"/>
                <a:gd name="connsiteX3" fmla="*/ 0 w 7186010"/>
                <a:gd name="connsiteY3" fmla="*/ 1458926 h 1458926"/>
                <a:gd name="connsiteX4" fmla="*/ 0 w 7186010"/>
                <a:gd name="connsiteY4" fmla="*/ 304800 h 1458926"/>
                <a:gd name="connsiteX0" fmla="*/ 0 w 5966810"/>
                <a:gd name="connsiteY0" fmla="*/ 0 h 1154126"/>
                <a:gd name="connsiteX1" fmla="*/ 4823810 w 5966810"/>
                <a:gd name="connsiteY1" fmla="*/ 12700 h 1154126"/>
                <a:gd name="connsiteX2" fmla="*/ 5966810 w 5966810"/>
                <a:gd name="connsiteY2" fmla="*/ 11126 h 1154126"/>
                <a:gd name="connsiteX3" fmla="*/ 0 w 5966810"/>
                <a:gd name="connsiteY3" fmla="*/ 1154126 h 1154126"/>
                <a:gd name="connsiteX4" fmla="*/ 0 w 5966810"/>
                <a:gd name="connsiteY4" fmla="*/ 0 h 1154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66810" h="1154126">
                  <a:moveTo>
                    <a:pt x="0" y="0"/>
                  </a:moveTo>
                  <a:lnTo>
                    <a:pt x="4823810" y="12700"/>
                  </a:lnTo>
                  <a:lnTo>
                    <a:pt x="5966810" y="11126"/>
                  </a:lnTo>
                  <a:lnTo>
                    <a:pt x="0" y="1154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/>
        </p:nvSpPr>
        <p:spPr>
          <a:xfrm>
            <a:off x="457200" y="3661682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385282" y="1404506"/>
            <a:ext cx="11476979" cy="1967323"/>
          </a:xfrm>
        </p:spPr>
        <p:txBody>
          <a:bodyPr anchor="b" anchorCtr="0">
            <a:normAutofit/>
          </a:bodyPr>
          <a:lstStyle>
            <a:lvl1pPr>
              <a:defRPr sz="6600" b="0" i="0" cap="none" baseline="0">
                <a:solidFill>
                  <a:schemeClr val="bg1"/>
                </a:solidFill>
                <a:effectLst/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r>
              <a:rPr lang="en-US" dirty="0"/>
              <a:t>PRESENTATION TITLE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67527" y="4199867"/>
            <a:ext cx="8842883" cy="33027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800" b="0" i="0" cap="all" baseline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Content owner/department of rehabilitation medicine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67527" y="4544785"/>
            <a:ext cx="8842883" cy="4355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8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>
              <a:buFontTx/>
              <a:buNone/>
              <a:defRPr sz="1600" b="0" i="0">
                <a:latin typeface="Encode Sans Normal Medium" charset="0"/>
                <a:ea typeface="Encode Sans Normal Medium" charset="0"/>
                <a:cs typeface="Encode Sans Normal Medium" charset="0"/>
              </a:defRPr>
            </a:lvl2pPr>
            <a:lvl3pPr marL="914400" indent="0">
              <a:buFontTx/>
              <a:buNone/>
              <a:defRPr sz="1600" b="0" i="0">
                <a:latin typeface="Encode Sans Normal Medium" charset="0"/>
                <a:ea typeface="Encode Sans Normal Medium" charset="0"/>
                <a:cs typeface="Encode Sans Normal Medium" charset="0"/>
              </a:defRPr>
            </a:lvl3pPr>
            <a:lvl4pPr marL="1371600" indent="0">
              <a:buFontTx/>
              <a:buNone/>
              <a:defRPr sz="1600" b="0" i="0">
                <a:latin typeface="Encode Sans Normal Medium" charset="0"/>
                <a:ea typeface="Encode Sans Normal Medium" charset="0"/>
                <a:cs typeface="Encode Sans Normal Medium" charset="0"/>
              </a:defRPr>
            </a:lvl4pPr>
            <a:lvl5pPr marL="1828800" indent="0">
              <a:buFontTx/>
              <a:buNone/>
              <a:defRPr sz="1600" b="0" i="0">
                <a:latin typeface="Encode Sans Normal Medium" charset="0"/>
                <a:ea typeface="Encode Sans Normal Medium" charset="0"/>
                <a:cs typeface="Encode Sans Normal Medium" charset="0"/>
              </a:defRPr>
            </a:lvl5pPr>
          </a:lstStyle>
          <a:p>
            <a:pPr lvl="0"/>
            <a:r>
              <a:rPr lang="en-US" dirty="0"/>
              <a:t>August 2019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EEA593-83EF-FF4C-A571-8C3DEF4249D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  <p:pic>
        <p:nvPicPr>
          <p:cNvPr id="1026" name="Picture 2" descr="C:\Users\aprilmcm\Desktop\UWMedicine_RehabMedicine_bl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6141" y="6137986"/>
            <a:ext cx="1664963" cy="787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083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9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rple Bann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951F9105-65D5-B04B-AF20-5B62CFABED3E}"/>
              </a:ext>
            </a:extLst>
          </p:cNvPr>
          <p:cNvSpPr/>
          <p:nvPr/>
        </p:nvSpPr>
        <p:spPr>
          <a:xfrm rot="10800000">
            <a:off x="369904" y="-1"/>
            <a:ext cx="5203605" cy="5881564"/>
          </a:xfrm>
          <a:custGeom>
            <a:avLst/>
            <a:gdLst>
              <a:gd name="connsiteX0" fmla="*/ 5203605 w 5203605"/>
              <a:gd name="connsiteY0" fmla="*/ 5881564 h 5881564"/>
              <a:gd name="connsiteX1" fmla="*/ 0 w 5203605"/>
              <a:gd name="connsiteY1" fmla="*/ 5881564 h 5881564"/>
              <a:gd name="connsiteX2" fmla="*/ 0 w 5203605"/>
              <a:gd name="connsiteY2" fmla="*/ 996800 h 5881564"/>
              <a:gd name="connsiteX3" fmla="*/ 5203605 w 5203605"/>
              <a:gd name="connsiteY3" fmla="*/ 0 h 588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3605" h="5881564">
                <a:moveTo>
                  <a:pt x="5203605" y="5881564"/>
                </a:moveTo>
                <a:lnTo>
                  <a:pt x="0" y="5881564"/>
                </a:lnTo>
                <a:lnTo>
                  <a:pt x="0" y="996800"/>
                </a:lnTo>
                <a:lnTo>
                  <a:pt x="5203605" y="0"/>
                </a:lnTo>
                <a:close/>
              </a:path>
            </a:pathLst>
          </a:custGeom>
          <a:gradFill>
            <a:gsLst>
              <a:gs pos="33000">
                <a:srgbClr val="35246C">
                  <a:alpha val="82000"/>
                </a:srgbClr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743142" y="765667"/>
            <a:ext cx="4395300" cy="5571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0" i="0" cap="all" baseline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Banner Slide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776728" y="1902266"/>
            <a:ext cx="4361714" cy="3237905"/>
          </a:xfrm>
          <a:prstGeom prst="rect">
            <a:avLst/>
          </a:prstGeo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ts val="30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>
                <a:tab pos="1247775" algn="l"/>
              </a:tabLst>
              <a:defRPr sz="24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692150" indent="-23495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/>
              <a:defRPr sz="21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1092200" indent="-17780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/>
              <a:defRPr sz="18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2400" b="0" i="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2400" b="0" i="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Bulleted text</a:t>
            </a:r>
          </a:p>
          <a:p>
            <a:pPr lvl="1"/>
            <a:r>
              <a:rPr lang="en-US" dirty="0"/>
              <a:t>Sub-bulleted text</a:t>
            </a:r>
          </a:p>
          <a:p>
            <a:pPr lvl="2"/>
            <a:r>
              <a:rPr lang="en-US" dirty="0"/>
              <a:t>Sub-sub-bulleted text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/>
        </p:nvSpPr>
        <p:spPr>
          <a:xfrm>
            <a:off x="838200" y="1532077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C6FFB1-E28A-4B41-999C-FE4B93DECE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33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y Bann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951F9105-65D5-B04B-AF20-5B62CFABED3E}"/>
              </a:ext>
            </a:extLst>
          </p:cNvPr>
          <p:cNvSpPr/>
          <p:nvPr/>
        </p:nvSpPr>
        <p:spPr>
          <a:xfrm rot="10800000">
            <a:off x="385143" y="-2"/>
            <a:ext cx="5203605" cy="5881564"/>
          </a:xfrm>
          <a:custGeom>
            <a:avLst/>
            <a:gdLst>
              <a:gd name="connsiteX0" fmla="*/ 5203605 w 5203605"/>
              <a:gd name="connsiteY0" fmla="*/ 5881564 h 5881564"/>
              <a:gd name="connsiteX1" fmla="*/ 0 w 5203605"/>
              <a:gd name="connsiteY1" fmla="*/ 5881564 h 5881564"/>
              <a:gd name="connsiteX2" fmla="*/ 0 w 5203605"/>
              <a:gd name="connsiteY2" fmla="*/ 996800 h 5881564"/>
              <a:gd name="connsiteX3" fmla="*/ 5203605 w 5203605"/>
              <a:gd name="connsiteY3" fmla="*/ 0 h 588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3605" h="5881564">
                <a:moveTo>
                  <a:pt x="5203605" y="5881564"/>
                </a:moveTo>
                <a:lnTo>
                  <a:pt x="0" y="5881564"/>
                </a:lnTo>
                <a:lnTo>
                  <a:pt x="0" y="996800"/>
                </a:lnTo>
                <a:lnTo>
                  <a:pt x="5203605" y="0"/>
                </a:lnTo>
                <a:close/>
              </a:path>
            </a:pathLst>
          </a:custGeom>
          <a:solidFill>
            <a:schemeClr val="tx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743142" y="765667"/>
            <a:ext cx="4395300" cy="5571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0" i="0" cap="all" baseline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Banner Slide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776728" y="1902266"/>
            <a:ext cx="4361714" cy="3237905"/>
          </a:xfrm>
          <a:prstGeom prst="rect">
            <a:avLst/>
          </a:prstGeo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ts val="30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>
                <a:tab pos="1247775" algn="l"/>
              </a:tabLst>
              <a:defRPr sz="24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692150" indent="-23495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/>
              <a:defRPr sz="21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1092200" indent="-17780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/>
              <a:defRPr sz="1800" b="0" i="0">
                <a:solidFill>
                  <a:schemeClr val="bg1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2400" b="0" i="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2400" b="0" i="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Bulleted text</a:t>
            </a:r>
          </a:p>
          <a:p>
            <a:pPr lvl="1"/>
            <a:r>
              <a:rPr lang="en-US" dirty="0"/>
              <a:t>Sub-bulleted text</a:t>
            </a:r>
          </a:p>
          <a:p>
            <a:pPr lvl="2"/>
            <a:r>
              <a:rPr lang="en-US" dirty="0"/>
              <a:t>Sub-sub-bulleted text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/>
        </p:nvSpPr>
        <p:spPr>
          <a:xfrm>
            <a:off x="838200" y="1532077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95301F1-938C-2F4A-AB2B-78CF193F88F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31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Banner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AFD25944-D44D-0841-9090-26E86A981E35}"/>
              </a:ext>
            </a:extLst>
          </p:cNvPr>
          <p:cNvSpPr/>
          <p:nvPr/>
        </p:nvSpPr>
        <p:spPr>
          <a:xfrm rot="10800000">
            <a:off x="385143" y="-2"/>
            <a:ext cx="5203605" cy="5881564"/>
          </a:xfrm>
          <a:custGeom>
            <a:avLst/>
            <a:gdLst>
              <a:gd name="connsiteX0" fmla="*/ 5203605 w 5203605"/>
              <a:gd name="connsiteY0" fmla="*/ 5881564 h 5881564"/>
              <a:gd name="connsiteX1" fmla="*/ 0 w 5203605"/>
              <a:gd name="connsiteY1" fmla="*/ 5881564 h 5881564"/>
              <a:gd name="connsiteX2" fmla="*/ 0 w 5203605"/>
              <a:gd name="connsiteY2" fmla="*/ 996800 h 5881564"/>
              <a:gd name="connsiteX3" fmla="*/ 5203605 w 5203605"/>
              <a:gd name="connsiteY3" fmla="*/ 0 h 588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3605" h="5881564">
                <a:moveTo>
                  <a:pt x="5203605" y="5881564"/>
                </a:moveTo>
                <a:lnTo>
                  <a:pt x="0" y="5881564"/>
                </a:lnTo>
                <a:lnTo>
                  <a:pt x="0" y="996800"/>
                </a:lnTo>
                <a:lnTo>
                  <a:pt x="5203605" y="0"/>
                </a:lnTo>
                <a:close/>
              </a:path>
            </a:pathLst>
          </a:cu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743142" y="765667"/>
            <a:ext cx="4387208" cy="5571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0" i="0" cap="all" baseline="0">
                <a:solidFill>
                  <a:srgbClr val="2E2161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Banner Slide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776728" y="1902266"/>
            <a:ext cx="4353622" cy="3237905"/>
          </a:xfrm>
          <a:prstGeom prst="rect">
            <a:avLst/>
          </a:prstGeom>
        </p:spPr>
        <p:txBody>
          <a:bodyPr>
            <a:noAutofit/>
          </a:bodyPr>
          <a:lstStyle>
            <a:lvl1pPr marL="173038" marR="0" indent="-173038" algn="l" defTabSz="914400" rtl="0" eaLnBrk="1" fontAlgn="auto" latinLnBrk="0" hangingPunct="1">
              <a:lnSpc>
                <a:spcPts val="308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>
                <a:tab pos="1247775" algn="l"/>
              </a:tabLst>
              <a:defRPr sz="24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631825" indent="-17462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/>
              <a:defRPr sz="2100" b="0" i="0" baseline="0">
                <a:latin typeface="Calibri Light" charset="0"/>
                <a:ea typeface="Calibri Light" charset="0"/>
                <a:cs typeface="Calibri Light" charset="0"/>
              </a:defRPr>
            </a:lvl2pPr>
            <a:lvl3pPr marL="1089025" indent="-17462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/>
              <a:defRPr sz="1800" b="0" i="0"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2400" b="0" i="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2400" b="0" i="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Bulleted text</a:t>
            </a:r>
          </a:p>
          <a:p>
            <a:pPr lvl="1"/>
            <a:r>
              <a:rPr lang="en-US" dirty="0"/>
              <a:t>Sub-bulleted text</a:t>
            </a:r>
          </a:p>
          <a:p>
            <a:pPr lvl="2"/>
            <a:r>
              <a:rPr lang="en-US" dirty="0"/>
              <a:t>Sub-sub-bulleted text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/>
        </p:nvSpPr>
        <p:spPr>
          <a:xfrm>
            <a:off x="838200" y="1532077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1D7FF05-613D-5845-B871-CEF3C4FD6E6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20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2986-A3B8-934D-8A8B-50FDCE26EA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Text Slide 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64389" y="2918467"/>
            <a:ext cx="11416278" cy="3304780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>
              <a:defRPr sz="2400" b="0" i="0">
                <a:solidFill>
                  <a:srgbClr val="333D47"/>
                </a:solidFill>
                <a:effectLst/>
                <a:latin typeface="Calibri Light" charset="0"/>
                <a:ea typeface="Calibri Light" charset="0"/>
                <a:cs typeface="Calibri Light" charset="0"/>
              </a:defRPr>
            </a:lvl1pPr>
            <a:lvl2pPr>
              <a:defRPr sz="2400" b="0" i="0">
                <a:latin typeface="Open Sans" charset="0"/>
                <a:ea typeface="Open Sans" charset="0"/>
                <a:cs typeface="Open Sans" charset="0"/>
              </a:defRPr>
            </a:lvl2pPr>
            <a:lvl3pPr>
              <a:defRPr sz="2400" b="0" i="0">
                <a:latin typeface="Open Sans" charset="0"/>
                <a:ea typeface="Open Sans" charset="0"/>
                <a:cs typeface="Open Sans" charset="0"/>
              </a:defRPr>
            </a:lvl3pPr>
            <a:lvl4pPr>
              <a:defRPr sz="2400" b="0" i="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2400" b="0" i="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Body text goes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98C4377-3F3A-AA45-8985-7AA39054DF2F}"/>
              </a:ext>
            </a:extLst>
          </p:cNvPr>
          <p:cNvSpPr/>
          <p:nvPr/>
        </p:nvSpPr>
        <p:spPr>
          <a:xfrm rot="10800000">
            <a:off x="-30480" y="0"/>
            <a:ext cx="12252960" cy="91440"/>
          </a:xfrm>
          <a:prstGeom prst="rect">
            <a:avLst/>
          </a:prstGeom>
          <a:gradFill>
            <a:gsLst>
              <a:gs pos="33000">
                <a:srgbClr val="35246C"/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/>
        </p:nvSpPr>
        <p:spPr>
          <a:xfrm>
            <a:off x="457200" y="1532077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77195-73EF-4D47-8E6F-BD4F62B5D87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84410E3-9057-234E-AA12-BD0FC19BCBE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4389" y="1919288"/>
            <a:ext cx="11416277" cy="790575"/>
          </a:xfrm>
        </p:spPr>
        <p:txBody>
          <a:bodyPr>
            <a:noAutofit/>
          </a:bodyPr>
          <a:lstStyle>
            <a:lvl1pPr algn="l">
              <a:lnSpc>
                <a:spcPts val="3120"/>
              </a:lnSpc>
              <a:tabLst>
                <a:tab pos="1247775" algn="l"/>
              </a:tabLst>
              <a:defRPr sz="2400" b="0" i="0">
                <a:latin typeface="Calibri Light" charset="0"/>
              </a:defRPr>
            </a:lvl1pPr>
          </a:lstStyle>
          <a:p>
            <a:pPr lvl="0"/>
            <a:r>
              <a:rPr lang="en-US" dirty="0"/>
              <a:t>This is a longer sub header for the slide. If it does not run into two lines, please adjust the body text below to equal the spacing as shown. </a:t>
            </a:r>
          </a:p>
        </p:txBody>
      </p:sp>
    </p:spTree>
    <p:extLst>
      <p:ext uri="{BB962C8B-B14F-4D97-AF65-F5344CB8AC3E}">
        <p14:creationId xmlns:p14="http://schemas.microsoft.com/office/powerpoint/2010/main" val="880968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nut Cha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544F5BB-131B-BC47-85A2-7AF786579D81}"/>
              </a:ext>
            </a:extLst>
          </p:cNvPr>
          <p:cNvSpPr txBox="1">
            <a:spLocks/>
          </p:cNvSpPr>
          <p:nvPr/>
        </p:nvSpPr>
        <p:spPr>
          <a:xfrm>
            <a:off x="548994" y="1437861"/>
            <a:ext cx="5639348" cy="784338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247775" algn="l"/>
              </a:tabLst>
            </a:pPr>
            <a:endParaRPr lang="en-US" b="0" i="0" dirty="0">
              <a:solidFill>
                <a:srgbClr val="474747"/>
              </a:solidFill>
              <a:latin typeface="Calibri Light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32769F-46B4-7E42-B14E-84F6D120597B}"/>
              </a:ext>
            </a:extLst>
          </p:cNvPr>
          <p:cNvCxnSpPr/>
          <p:nvPr/>
        </p:nvCxnSpPr>
        <p:spPr>
          <a:xfrm>
            <a:off x="460214" y="4326635"/>
            <a:ext cx="4182621" cy="0"/>
          </a:xfrm>
          <a:prstGeom prst="line">
            <a:avLst/>
          </a:prstGeom>
          <a:ln w="158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ngleBackground_gold_RGB.png">
            <a:extLst>
              <a:ext uri="{FF2B5EF4-FFF2-40B4-BE49-F238E27FC236}">
                <a16:creationId xmlns:a16="http://schemas.microsoft.com/office/drawing/2014/main" id="{47676B41-8F82-9E48-A09C-150105BCB01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rgbClr val="33006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490" t="60754" b="10780"/>
          <a:stretch/>
        </p:blipFill>
        <p:spPr>
          <a:xfrm>
            <a:off x="477970" y="3419961"/>
            <a:ext cx="4182621" cy="102997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380312" y="2869552"/>
            <a:ext cx="4423700" cy="78928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Key Data Point: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66274" y="3794712"/>
            <a:ext cx="4437737" cy="53192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0.0%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380312" y="4288656"/>
            <a:ext cx="4423700" cy="4983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200" b="0" i="0" cap="all" baseline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Data period: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98C4377-3F3A-AA45-8985-7AA39054DF2F}"/>
              </a:ext>
            </a:extLst>
          </p:cNvPr>
          <p:cNvSpPr/>
          <p:nvPr/>
        </p:nvSpPr>
        <p:spPr>
          <a:xfrm rot="10800000">
            <a:off x="-30480" y="0"/>
            <a:ext cx="12252960" cy="91440"/>
          </a:xfrm>
          <a:prstGeom prst="rect">
            <a:avLst/>
          </a:prstGeom>
          <a:gradFill>
            <a:gsLst>
              <a:gs pos="33000">
                <a:srgbClr val="35246C"/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E83C42-59F1-8F4C-A6EA-33CAF95E549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  <p:sp>
        <p:nvSpPr>
          <p:cNvPr id="14" name="Title 3">
            <a:extLst>
              <a:ext uri="{FF2B5EF4-FFF2-40B4-BE49-F238E27FC236}">
                <a16:creationId xmlns:a16="http://schemas.microsoft.com/office/drawing/2014/main" id="{214C4636-75C6-EF43-A217-78277A34F9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389" y="741933"/>
            <a:ext cx="11416278" cy="375667"/>
          </a:xfrm>
        </p:spPr>
        <p:txBody>
          <a:bodyPr>
            <a:normAutofit/>
          </a:bodyPr>
          <a:lstStyle>
            <a:lvl1pPr>
              <a:defRPr sz="2800" b="0" i="0">
                <a:latin typeface="Calibri Light" charset="0"/>
              </a:defRPr>
            </a:lvl1pPr>
          </a:lstStyle>
          <a:p>
            <a:r>
              <a:rPr lang="en-US" dirty="0"/>
              <a:t>Pie Chart Title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95E304A8-25FF-2B43-9EA3-B009C89F1606}"/>
              </a:ext>
            </a:extLst>
          </p:cNvPr>
          <p:cNvSpPr/>
          <p:nvPr/>
        </p:nvSpPr>
        <p:spPr>
          <a:xfrm>
            <a:off x="457200" y="1352391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13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3384">
          <p15:clr>
            <a:srgbClr val="FBAE40"/>
          </p15:clr>
        </p15:guide>
        <p15:guide id="3" pos="5976">
          <p15:clr>
            <a:srgbClr val="FBAE40"/>
          </p15:clr>
        </p15:guide>
        <p15:guide id="4" orient="horz" pos="624">
          <p15:clr>
            <a:srgbClr val="FBAE40"/>
          </p15:clr>
        </p15:guide>
        <p15:guide id="5" pos="6240">
          <p15:clr>
            <a:srgbClr val="FBAE40"/>
          </p15:clr>
        </p15:guide>
        <p15:guide id="6" orient="horz" pos="3240">
          <p15:clr>
            <a:srgbClr val="FBAE40"/>
          </p15:clr>
        </p15:guide>
        <p15:guide id="7" orient="horz" pos="36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C5641-3209-BF81-2B41-D16448D32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B1909-B2E1-9EBD-7435-DEA894134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8AE24-5F04-80E7-78A4-706F00695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9EE3E-47E9-8C09-F69D-9A80FA06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08F86-528C-0A2F-FA73-35C95552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165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 Cha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6544F5BB-131B-BC47-85A2-7AF786579D81}"/>
              </a:ext>
            </a:extLst>
          </p:cNvPr>
          <p:cNvSpPr txBox="1">
            <a:spLocks/>
          </p:cNvSpPr>
          <p:nvPr/>
        </p:nvSpPr>
        <p:spPr>
          <a:xfrm>
            <a:off x="548994" y="1437861"/>
            <a:ext cx="5639348" cy="784338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247775" algn="l"/>
              </a:tabLst>
            </a:pPr>
            <a:endParaRPr lang="en-US" b="0" i="0" dirty="0">
              <a:solidFill>
                <a:srgbClr val="474747"/>
              </a:solidFill>
              <a:latin typeface="Calibri Light" charset="0"/>
            </a:endParaRP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360661" y="1563330"/>
            <a:ext cx="11410161" cy="5334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Optional sub text can go here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7" hasCustomPrompt="1"/>
          </p:nvPr>
        </p:nvSpPr>
        <p:spPr>
          <a:xfrm>
            <a:off x="8921334" y="5776111"/>
            <a:ext cx="2788312" cy="44266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 b="0" i="0" cap="all" baseline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Data period: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98C4377-3F3A-AA45-8985-7AA39054DF2F}"/>
              </a:ext>
            </a:extLst>
          </p:cNvPr>
          <p:cNvSpPr/>
          <p:nvPr/>
        </p:nvSpPr>
        <p:spPr>
          <a:xfrm rot="10800000">
            <a:off x="-30480" y="0"/>
            <a:ext cx="12252960" cy="91440"/>
          </a:xfrm>
          <a:prstGeom prst="rect">
            <a:avLst/>
          </a:prstGeom>
          <a:gradFill>
            <a:gsLst>
              <a:gs pos="33000">
                <a:srgbClr val="35246C"/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/>
        </p:nvSpPr>
        <p:spPr>
          <a:xfrm>
            <a:off x="457200" y="1352391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152F69-F994-844D-90D5-39EB0C1A676B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DBE3270-7FAD-6B48-8B75-2B5CE77341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389" y="741933"/>
            <a:ext cx="11416278" cy="375667"/>
          </a:xfrm>
        </p:spPr>
        <p:txBody>
          <a:bodyPr>
            <a:normAutofit/>
          </a:bodyPr>
          <a:lstStyle>
            <a:lvl1pPr>
              <a:defRPr sz="2800" b="0" i="0">
                <a:latin typeface="Calibri Light" charset="0"/>
              </a:defRPr>
            </a:lvl1pPr>
          </a:lstStyle>
          <a:p>
            <a:r>
              <a:rPr lang="en-US" dirty="0"/>
              <a:t>Bar Chart Title</a:t>
            </a:r>
          </a:p>
        </p:txBody>
      </p:sp>
    </p:spTree>
    <p:extLst>
      <p:ext uri="{BB962C8B-B14F-4D97-AF65-F5344CB8AC3E}">
        <p14:creationId xmlns:p14="http://schemas.microsoft.com/office/powerpoint/2010/main" val="36226853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orient="horz" pos="86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Pictur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/>
          </p:cNvSpPr>
          <p:nvPr>
            <p:ph type="pic" sz="quarter" idx="15"/>
          </p:nvPr>
        </p:nvSpPr>
        <p:spPr>
          <a:xfrm>
            <a:off x="6737350" y="571500"/>
            <a:ext cx="5454650" cy="56769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177800" sx="99000" sy="99000" algn="ctr" rotWithShape="0">
              <a:schemeClr val="tx1">
                <a:alpha val="25000"/>
              </a:schemeClr>
            </a:outerShdw>
          </a:effectLst>
        </p:spPr>
        <p:txBody>
          <a:bodyPr anchor="ctr" anchorCtr="0"/>
          <a:lstStyle>
            <a:lvl1pPr marL="228600" indent="0" algn="ctr">
              <a:buNone/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544F5BB-131B-BC47-85A2-7AF786579D81}"/>
              </a:ext>
            </a:extLst>
          </p:cNvPr>
          <p:cNvSpPr txBox="1">
            <a:spLocks/>
          </p:cNvSpPr>
          <p:nvPr/>
        </p:nvSpPr>
        <p:spPr>
          <a:xfrm>
            <a:off x="548994" y="1437861"/>
            <a:ext cx="5639348" cy="784338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247775" algn="l"/>
              </a:tabLst>
            </a:pPr>
            <a:endParaRPr lang="en-US" b="0" i="0" dirty="0">
              <a:solidFill>
                <a:srgbClr val="474747"/>
              </a:solidFill>
              <a:latin typeface="Calibri Light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649A38A-B4E4-3D4A-B1B3-756795080968}"/>
              </a:ext>
            </a:extLst>
          </p:cNvPr>
          <p:cNvSpPr/>
          <p:nvPr/>
        </p:nvSpPr>
        <p:spPr>
          <a:xfrm>
            <a:off x="460093" y="2076348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364389" y="514585"/>
            <a:ext cx="5987859" cy="154104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en-US" dirty="0"/>
              <a:t>Text Slide With Image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364389" y="2446193"/>
            <a:ext cx="5987859" cy="47293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0" i="0">
                <a:latin typeface="Calibri Light" charset="0"/>
              </a:defRPr>
            </a:lvl1pPr>
          </a:lstStyle>
          <a:p>
            <a:pPr lvl="0"/>
            <a:r>
              <a:rPr lang="en-US" dirty="0"/>
              <a:t>This is a sub header for the slide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" hasCustomPrompt="1"/>
          </p:nvPr>
        </p:nvSpPr>
        <p:spPr>
          <a:xfrm>
            <a:off x="364389" y="3089015"/>
            <a:ext cx="5987859" cy="31593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 b="0" i="0" baseline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Body text goes here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98C4377-3F3A-AA45-8985-7AA39054DF2F}"/>
              </a:ext>
            </a:extLst>
          </p:cNvPr>
          <p:cNvSpPr/>
          <p:nvPr/>
        </p:nvSpPr>
        <p:spPr>
          <a:xfrm rot="10800000">
            <a:off x="-30480" y="0"/>
            <a:ext cx="12252960" cy="91440"/>
          </a:xfrm>
          <a:prstGeom prst="rect">
            <a:avLst/>
          </a:prstGeom>
          <a:gradFill>
            <a:gsLst>
              <a:gs pos="33000">
                <a:srgbClr val="35246C"/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20B4A3-8AB3-414B-B30E-049702F254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71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orient="horz" pos="360">
          <p15:clr>
            <a:srgbClr val="FBAE40"/>
          </p15:clr>
        </p15:guide>
        <p15:guide id="3" orient="horz" pos="1608">
          <p15:clr>
            <a:srgbClr val="FBAE40"/>
          </p15:clr>
        </p15:guide>
        <p15:guide id="4" orient="horz" pos="216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Sl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BF0CCB-4DAF-6D4A-BFB7-B893A1F01BD0}"/>
              </a:ext>
            </a:extLst>
          </p:cNvPr>
          <p:cNvSpPr/>
          <p:nvPr/>
        </p:nvSpPr>
        <p:spPr>
          <a:xfrm>
            <a:off x="6851228" y="2016928"/>
            <a:ext cx="4991477" cy="41171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4389" y="546895"/>
            <a:ext cx="11478316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Text Slide With Bullet List #1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364389" y="1944218"/>
            <a:ext cx="6086288" cy="4189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1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Body text goes here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7153289" y="2327100"/>
            <a:ext cx="4393089" cy="81303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0" i="0">
                <a:latin typeface="Calibri Light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This is a sub header for bullets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7153289" y="3262672"/>
            <a:ext cx="4393090" cy="2709250"/>
          </a:xfrm>
          <a:prstGeom prst="rect">
            <a:avLst/>
          </a:prstGeom>
        </p:spPr>
        <p:txBody>
          <a:bodyPr>
            <a:normAutofit/>
          </a:bodyPr>
          <a:lstStyle>
            <a:lvl1pPr marL="290513" indent="-2286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>
                <a:tab pos="1247775" algn="l"/>
              </a:tabLst>
              <a:defRPr sz="21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Bullet</a:t>
            </a:r>
          </a:p>
          <a:p>
            <a:pPr lvl="0"/>
            <a:r>
              <a:rPr lang="en-US" dirty="0"/>
              <a:t>Bullet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98C4377-3F3A-AA45-8985-7AA39054DF2F}"/>
              </a:ext>
            </a:extLst>
          </p:cNvPr>
          <p:cNvSpPr/>
          <p:nvPr/>
        </p:nvSpPr>
        <p:spPr>
          <a:xfrm rot="10800000">
            <a:off x="-30480" y="0"/>
            <a:ext cx="12252960" cy="91440"/>
          </a:xfrm>
          <a:prstGeom prst="rect">
            <a:avLst/>
          </a:prstGeom>
          <a:gradFill>
            <a:gsLst>
              <a:gs pos="33000">
                <a:srgbClr val="35246C"/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/>
        </p:nvSpPr>
        <p:spPr>
          <a:xfrm>
            <a:off x="457200" y="1532077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1BFDAA-F268-BC4D-8FB5-C68F9063678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768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>
          <p15:clr>
            <a:srgbClr val="FBAE40"/>
          </p15:clr>
        </p15:guide>
        <p15:guide id="2" pos="7464">
          <p15:clr>
            <a:srgbClr val="FBAE40"/>
          </p15:clr>
        </p15:guide>
        <p15:guide id="3" orient="horz" pos="1920">
          <p15:clr>
            <a:srgbClr val="FBAE40"/>
          </p15:clr>
        </p15:guide>
        <p15:guide id="4" pos="4560">
          <p15:clr>
            <a:srgbClr val="FBAE40"/>
          </p15:clr>
        </p15:guide>
        <p15:guide id="5" pos="472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Sli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6544F5BB-131B-BC47-85A2-7AF786579D81}"/>
              </a:ext>
            </a:extLst>
          </p:cNvPr>
          <p:cNvSpPr txBox="1">
            <a:spLocks/>
          </p:cNvSpPr>
          <p:nvPr/>
        </p:nvSpPr>
        <p:spPr>
          <a:xfrm>
            <a:off x="548994" y="1437861"/>
            <a:ext cx="5639348" cy="784338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247775" algn="l"/>
              </a:tabLst>
            </a:pPr>
            <a:endParaRPr lang="en-US" b="0" i="0" dirty="0">
              <a:solidFill>
                <a:srgbClr val="474747"/>
              </a:solidFill>
              <a:latin typeface="Calibri Light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4388" y="546895"/>
            <a:ext cx="11484711" cy="132556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Text Slide With Bullet List #2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364388" y="1944218"/>
            <a:ext cx="11484712" cy="6026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pPr lvl="0"/>
            <a:r>
              <a:rPr lang="en-US" dirty="0"/>
              <a:t>This is a sub header for bullets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376743" y="2632135"/>
            <a:ext cx="5740835" cy="3525904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2860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>
                <a:tab pos="1247775" algn="l"/>
              </a:tabLst>
              <a:defRPr sz="21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687388" indent="-230188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/>
              <a:defRPr sz="21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1147763" marR="0" indent="-2286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/>
              <a:defRPr sz="21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2100" b="0" i="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2100" b="0" i="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6254750" y="2632135"/>
            <a:ext cx="5594350" cy="3525904"/>
          </a:xfrm>
          <a:prstGeom prst="rect">
            <a:avLst/>
          </a:prstGeom>
        </p:spPr>
        <p:txBody>
          <a:bodyPr>
            <a:normAutofit/>
          </a:bodyPr>
          <a:lstStyle>
            <a:lvl1pPr marL="233363" indent="-22860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>
                <a:tab pos="1247775" algn="l"/>
              </a:tabLst>
              <a:defRPr sz="21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687388" indent="-230188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/>
              <a:defRPr sz="21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1147763" marR="0" indent="-22860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/>
              <a:defRPr sz="2100" b="0" i="0">
                <a:solidFill>
                  <a:srgbClr val="333D47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>
              <a:defRPr sz="2100" b="0" i="0">
                <a:latin typeface="Open Sans" charset="0"/>
                <a:ea typeface="Open Sans" charset="0"/>
                <a:cs typeface="Open Sans" charset="0"/>
              </a:defRPr>
            </a:lvl4pPr>
            <a:lvl5pPr>
              <a:defRPr sz="2100" b="0" i="0"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8C4377-3F3A-AA45-8985-7AA39054DF2F}"/>
              </a:ext>
            </a:extLst>
          </p:cNvPr>
          <p:cNvSpPr/>
          <p:nvPr/>
        </p:nvSpPr>
        <p:spPr>
          <a:xfrm rot="10800000">
            <a:off x="-30480" y="0"/>
            <a:ext cx="12252960" cy="91440"/>
          </a:xfrm>
          <a:prstGeom prst="rect">
            <a:avLst/>
          </a:prstGeom>
          <a:gradFill>
            <a:gsLst>
              <a:gs pos="33000">
                <a:srgbClr val="35246C"/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9FCF5C50-BE6E-184D-9EA9-1DE1F51EC7D7}"/>
              </a:ext>
            </a:extLst>
          </p:cNvPr>
          <p:cNvSpPr/>
          <p:nvPr/>
        </p:nvSpPr>
        <p:spPr>
          <a:xfrm>
            <a:off x="457200" y="1532077"/>
            <a:ext cx="506641" cy="62223"/>
          </a:xfrm>
          <a:custGeom>
            <a:avLst/>
            <a:gdLst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22486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621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12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48756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2486"/>
              <a:gd name="connsiteY0" fmla="*/ 0 h 77345"/>
              <a:gd name="connsiteX1" fmla="*/ 522486 w 522486"/>
              <a:gd name="connsiteY1" fmla="*/ 0 h 77345"/>
              <a:gd name="connsiteX2" fmla="*/ 506611 w 522486"/>
              <a:gd name="connsiteY2" fmla="*/ 77345 h 77345"/>
              <a:gd name="connsiteX3" fmla="*/ 0 w 522486"/>
              <a:gd name="connsiteY3" fmla="*/ 77345 h 77345"/>
              <a:gd name="connsiteX4" fmla="*/ 0 w 522486"/>
              <a:gd name="connsiteY4" fmla="*/ 0 h 77345"/>
              <a:gd name="connsiteX0" fmla="*/ 0 w 528836"/>
              <a:gd name="connsiteY0" fmla="*/ 0 h 77345"/>
              <a:gd name="connsiteX1" fmla="*/ 528836 w 528836"/>
              <a:gd name="connsiteY1" fmla="*/ 0 h 77345"/>
              <a:gd name="connsiteX2" fmla="*/ 506611 w 528836"/>
              <a:gd name="connsiteY2" fmla="*/ 77345 h 77345"/>
              <a:gd name="connsiteX3" fmla="*/ 0 w 528836"/>
              <a:gd name="connsiteY3" fmla="*/ 77345 h 77345"/>
              <a:gd name="connsiteX4" fmla="*/ 0 w 528836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066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22486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  <a:gd name="connsiteX0" fmla="*/ 0 w 538361"/>
              <a:gd name="connsiteY0" fmla="*/ 0 h 77345"/>
              <a:gd name="connsiteX1" fmla="*/ 538361 w 538361"/>
              <a:gd name="connsiteY1" fmla="*/ 0 h 77345"/>
              <a:gd name="connsiteX2" fmla="*/ 519311 w 538361"/>
              <a:gd name="connsiteY2" fmla="*/ 77345 h 77345"/>
              <a:gd name="connsiteX3" fmla="*/ 0 w 538361"/>
              <a:gd name="connsiteY3" fmla="*/ 77345 h 77345"/>
              <a:gd name="connsiteX4" fmla="*/ 0 w 538361"/>
              <a:gd name="connsiteY4" fmla="*/ 0 h 7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361" h="77345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F5C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0D57F2-2040-9B4F-9C00-147B4D543CC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79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>
          <p15:clr>
            <a:srgbClr val="FBAE40"/>
          </p15:clr>
        </p15:guide>
        <p15:guide id="2" pos="7464">
          <p15:clr>
            <a:srgbClr val="FBAE40"/>
          </p15:clr>
        </p15:guide>
        <p15:guide id="3" orient="horz" pos="1872">
          <p15:clr>
            <a:srgbClr val="FBAE40"/>
          </p15:clr>
        </p15:guide>
        <p15:guide id="4" pos="288">
          <p15:clr>
            <a:srgbClr val="FBAE40"/>
          </p15:clr>
        </p15:guide>
        <p15:guide id="5" pos="4728">
          <p15:clr>
            <a:srgbClr val="FBAE40"/>
          </p15:clr>
        </p15:guide>
        <p15:guide id="6" pos="39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estions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2621B9A-BD52-4A4A-8262-E2AB09BDA51B}"/>
              </a:ext>
            </a:extLst>
          </p:cNvPr>
          <p:cNvSpPr txBox="1">
            <a:spLocks/>
          </p:cNvSpPr>
          <p:nvPr/>
        </p:nvSpPr>
        <p:spPr>
          <a:xfrm>
            <a:off x="384464" y="2967173"/>
            <a:ext cx="11423072" cy="84418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b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5020"/>
              </a:lnSpc>
              <a:tabLst>
                <a:tab pos="1247775" algn="l"/>
              </a:tabLst>
            </a:pPr>
            <a:r>
              <a:rPr lang="en-US" sz="6600" b="0" i="0" dirty="0">
                <a:solidFill>
                  <a:srgbClr val="2E2161"/>
                </a:solidFill>
                <a:latin typeface="Calibri Light" charset="0"/>
                <a:ea typeface="Calibri Light" charset="0"/>
                <a:cs typeface="Calibri Light" charset="0"/>
              </a:rPr>
              <a:t>QUESTIONS?</a:t>
            </a:r>
            <a:endParaRPr lang="en-US" sz="6600" b="0" i="0" baseline="30000" dirty="0">
              <a:solidFill>
                <a:srgbClr val="2E2161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9311512-39E5-CA48-8125-CE0D61FF9BAB}"/>
              </a:ext>
            </a:extLst>
          </p:cNvPr>
          <p:cNvGrpSpPr/>
          <p:nvPr/>
        </p:nvGrpSpPr>
        <p:grpSpPr>
          <a:xfrm>
            <a:off x="5822327" y="3995857"/>
            <a:ext cx="647553" cy="62223"/>
            <a:chOff x="5960343" y="3683949"/>
            <a:chExt cx="647553" cy="62223"/>
          </a:xfrm>
        </p:grpSpPr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id="{B98C188C-DE36-574C-8F61-AF3C0AB2D659}"/>
                </a:ext>
              </a:extLst>
            </p:cNvPr>
            <p:cNvSpPr/>
            <p:nvPr/>
          </p:nvSpPr>
          <p:spPr>
            <a:xfrm>
              <a:off x="6101255" y="3683949"/>
              <a:ext cx="506641" cy="62223"/>
            </a:xfrm>
            <a:custGeom>
              <a:avLst/>
              <a:gdLst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522486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462161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481211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487561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506611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8836"/>
                <a:gd name="connsiteY0" fmla="*/ 0 h 77345"/>
                <a:gd name="connsiteX1" fmla="*/ 528836 w 528836"/>
                <a:gd name="connsiteY1" fmla="*/ 0 h 77345"/>
                <a:gd name="connsiteX2" fmla="*/ 506611 w 528836"/>
                <a:gd name="connsiteY2" fmla="*/ 77345 h 77345"/>
                <a:gd name="connsiteX3" fmla="*/ 0 w 528836"/>
                <a:gd name="connsiteY3" fmla="*/ 77345 h 77345"/>
                <a:gd name="connsiteX4" fmla="*/ 0 w 528836"/>
                <a:gd name="connsiteY4" fmla="*/ 0 h 77345"/>
                <a:gd name="connsiteX0" fmla="*/ 0 w 538361"/>
                <a:gd name="connsiteY0" fmla="*/ 0 h 77345"/>
                <a:gd name="connsiteX1" fmla="*/ 538361 w 538361"/>
                <a:gd name="connsiteY1" fmla="*/ 0 h 77345"/>
                <a:gd name="connsiteX2" fmla="*/ 506611 w 538361"/>
                <a:gd name="connsiteY2" fmla="*/ 77345 h 77345"/>
                <a:gd name="connsiteX3" fmla="*/ 0 w 538361"/>
                <a:gd name="connsiteY3" fmla="*/ 77345 h 77345"/>
                <a:gd name="connsiteX4" fmla="*/ 0 w 538361"/>
                <a:gd name="connsiteY4" fmla="*/ 0 h 77345"/>
                <a:gd name="connsiteX0" fmla="*/ 0 w 538361"/>
                <a:gd name="connsiteY0" fmla="*/ 0 h 77345"/>
                <a:gd name="connsiteX1" fmla="*/ 538361 w 538361"/>
                <a:gd name="connsiteY1" fmla="*/ 0 h 77345"/>
                <a:gd name="connsiteX2" fmla="*/ 522486 w 538361"/>
                <a:gd name="connsiteY2" fmla="*/ 77345 h 77345"/>
                <a:gd name="connsiteX3" fmla="*/ 0 w 538361"/>
                <a:gd name="connsiteY3" fmla="*/ 77345 h 77345"/>
                <a:gd name="connsiteX4" fmla="*/ 0 w 538361"/>
                <a:gd name="connsiteY4" fmla="*/ 0 h 77345"/>
                <a:gd name="connsiteX0" fmla="*/ 0 w 538361"/>
                <a:gd name="connsiteY0" fmla="*/ 0 h 77345"/>
                <a:gd name="connsiteX1" fmla="*/ 538361 w 538361"/>
                <a:gd name="connsiteY1" fmla="*/ 0 h 77345"/>
                <a:gd name="connsiteX2" fmla="*/ 519311 w 538361"/>
                <a:gd name="connsiteY2" fmla="*/ 77345 h 77345"/>
                <a:gd name="connsiteX3" fmla="*/ 0 w 538361"/>
                <a:gd name="connsiteY3" fmla="*/ 77345 h 77345"/>
                <a:gd name="connsiteX4" fmla="*/ 0 w 538361"/>
                <a:gd name="connsiteY4" fmla="*/ 0 h 77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361" h="77345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C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DE6A539C-A32B-384F-B5C5-92C3FC309497}"/>
                </a:ext>
              </a:extLst>
            </p:cNvPr>
            <p:cNvSpPr/>
            <p:nvPr/>
          </p:nvSpPr>
          <p:spPr>
            <a:xfrm rot="10800000" flipV="1">
              <a:off x="5960343" y="3683949"/>
              <a:ext cx="506641" cy="62223"/>
            </a:xfrm>
            <a:custGeom>
              <a:avLst/>
              <a:gdLst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522486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462161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481211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487561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2486"/>
                <a:gd name="connsiteY0" fmla="*/ 0 h 77345"/>
                <a:gd name="connsiteX1" fmla="*/ 522486 w 522486"/>
                <a:gd name="connsiteY1" fmla="*/ 0 h 77345"/>
                <a:gd name="connsiteX2" fmla="*/ 506611 w 522486"/>
                <a:gd name="connsiteY2" fmla="*/ 77345 h 77345"/>
                <a:gd name="connsiteX3" fmla="*/ 0 w 522486"/>
                <a:gd name="connsiteY3" fmla="*/ 77345 h 77345"/>
                <a:gd name="connsiteX4" fmla="*/ 0 w 522486"/>
                <a:gd name="connsiteY4" fmla="*/ 0 h 77345"/>
                <a:gd name="connsiteX0" fmla="*/ 0 w 528836"/>
                <a:gd name="connsiteY0" fmla="*/ 0 h 77345"/>
                <a:gd name="connsiteX1" fmla="*/ 528836 w 528836"/>
                <a:gd name="connsiteY1" fmla="*/ 0 h 77345"/>
                <a:gd name="connsiteX2" fmla="*/ 506611 w 528836"/>
                <a:gd name="connsiteY2" fmla="*/ 77345 h 77345"/>
                <a:gd name="connsiteX3" fmla="*/ 0 w 528836"/>
                <a:gd name="connsiteY3" fmla="*/ 77345 h 77345"/>
                <a:gd name="connsiteX4" fmla="*/ 0 w 528836"/>
                <a:gd name="connsiteY4" fmla="*/ 0 h 77345"/>
                <a:gd name="connsiteX0" fmla="*/ 0 w 538361"/>
                <a:gd name="connsiteY0" fmla="*/ 0 h 77345"/>
                <a:gd name="connsiteX1" fmla="*/ 538361 w 538361"/>
                <a:gd name="connsiteY1" fmla="*/ 0 h 77345"/>
                <a:gd name="connsiteX2" fmla="*/ 506611 w 538361"/>
                <a:gd name="connsiteY2" fmla="*/ 77345 h 77345"/>
                <a:gd name="connsiteX3" fmla="*/ 0 w 538361"/>
                <a:gd name="connsiteY3" fmla="*/ 77345 h 77345"/>
                <a:gd name="connsiteX4" fmla="*/ 0 w 538361"/>
                <a:gd name="connsiteY4" fmla="*/ 0 h 77345"/>
                <a:gd name="connsiteX0" fmla="*/ 0 w 538361"/>
                <a:gd name="connsiteY0" fmla="*/ 0 h 77345"/>
                <a:gd name="connsiteX1" fmla="*/ 538361 w 538361"/>
                <a:gd name="connsiteY1" fmla="*/ 0 h 77345"/>
                <a:gd name="connsiteX2" fmla="*/ 522486 w 538361"/>
                <a:gd name="connsiteY2" fmla="*/ 77345 h 77345"/>
                <a:gd name="connsiteX3" fmla="*/ 0 w 538361"/>
                <a:gd name="connsiteY3" fmla="*/ 77345 h 77345"/>
                <a:gd name="connsiteX4" fmla="*/ 0 w 538361"/>
                <a:gd name="connsiteY4" fmla="*/ 0 h 77345"/>
                <a:gd name="connsiteX0" fmla="*/ 0 w 538361"/>
                <a:gd name="connsiteY0" fmla="*/ 0 h 77345"/>
                <a:gd name="connsiteX1" fmla="*/ 538361 w 538361"/>
                <a:gd name="connsiteY1" fmla="*/ 0 h 77345"/>
                <a:gd name="connsiteX2" fmla="*/ 519311 w 538361"/>
                <a:gd name="connsiteY2" fmla="*/ 77345 h 77345"/>
                <a:gd name="connsiteX3" fmla="*/ 0 w 538361"/>
                <a:gd name="connsiteY3" fmla="*/ 77345 h 77345"/>
                <a:gd name="connsiteX4" fmla="*/ 0 w 538361"/>
                <a:gd name="connsiteY4" fmla="*/ 0 h 77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361" h="77345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C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098C4377-3F3A-AA45-8985-7AA39054DF2F}"/>
              </a:ext>
            </a:extLst>
          </p:cNvPr>
          <p:cNvSpPr/>
          <p:nvPr/>
        </p:nvSpPr>
        <p:spPr>
          <a:xfrm rot="10800000">
            <a:off x="-30480" y="0"/>
            <a:ext cx="12252960" cy="91440"/>
          </a:xfrm>
          <a:prstGeom prst="rect">
            <a:avLst/>
          </a:prstGeom>
          <a:gradFill>
            <a:gsLst>
              <a:gs pos="33000">
                <a:srgbClr val="35246C"/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B923FB-6BDC-BF46-BE61-42F519D342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411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8C4377-3F3A-AA45-8985-7AA39054DF2F}"/>
              </a:ext>
            </a:extLst>
          </p:cNvPr>
          <p:cNvSpPr/>
          <p:nvPr/>
        </p:nvSpPr>
        <p:spPr>
          <a:xfrm rot="10800000">
            <a:off x="-30480" y="0"/>
            <a:ext cx="12252960" cy="91440"/>
          </a:xfrm>
          <a:prstGeom prst="rect">
            <a:avLst/>
          </a:prstGeom>
          <a:gradFill>
            <a:gsLst>
              <a:gs pos="33000">
                <a:srgbClr val="35246C"/>
              </a:gs>
              <a:gs pos="100000">
                <a:srgbClr val="77236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BCD439-C2E1-6144-A51E-5D06D6E472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 i="0"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656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DB6279-79C6-44CC-BD6A-7D1C915687A2}" type="datetimeFigureOut">
              <a:rPr lang="en-US" smtClean="0"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30D64-7CDD-4B1E-AB02-FAEE73EC60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1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D74E0-BEB8-4CB7-792B-5ADB0B4BD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CBFCAE-3193-13B1-8405-6B9F194F0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F9AA1-E419-FAEB-4D48-DAFF76CB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D9DE4-B0C5-E340-F7A1-1DD4AA45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06570-1360-EB04-5F19-9B2ACBC4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2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783DC-177A-F04C-2CB0-A0EF40367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00B4-9356-D063-B508-A87FE7BAB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97F61-F94B-B2E2-9F4B-77793B102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B2774-BCD3-4A0E-B743-58A352D5C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B19A3-63A6-5428-76AA-5BC8BBA0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4A986-646E-6D94-7F47-5EC736FB6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7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B4C39-46DF-6A8B-34F8-360123E29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E8851-E245-E74A-AC81-8A38699DF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60664-038B-00B9-778A-E340D8549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1F8BAA-253C-4B43-E9F8-21E4D5785A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2D977B-19E8-CB4F-D90B-EE9EA6A9C7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44484A-94AB-E80C-C9C7-A693E84E4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96DEE3-D6DE-45E4-17B7-596113328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952DAA-EFA0-19BE-C74A-691B3AEF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147C4-1FE4-695C-C14C-4896B309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73CE7-DAB3-4099-E269-036AB4AD2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0CFF7-E167-CBD9-E5BD-56F15263B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35E43-7FC6-D339-9D01-7F3D7B2EA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3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CADBD4-6B79-D03B-DD14-639F888D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A6A4F6-5829-0EB4-47CA-175C4E478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790AD-305A-F488-4E2C-AD126942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07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7315-5D48-E40D-998D-FC813BFC0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6179-927B-8A2B-E9D7-3D0EE81A3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88597-CDBE-4891-84B2-D97BB8294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85102-1DBD-0126-C8EF-06F62B77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58FD7-637D-1019-967A-D6663029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BBF3-5BEF-0E0C-B607-ADD7CED9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1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45875-7317-EB3C-A0E7-3FE81B9B1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2D86DC-0321-A492-7B59-857395CDC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3EA78-A06F-7E89-DC37-685BDCF72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BFFE4-373C-7E61-219E-B551437CB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DAFBD-BEA0-F986-13F2-3C3335CEF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BB340-68D8-E720-6AD8-A66E96E6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4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32A865-466E-B784-4304-983270488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50C8F-AA2F-4BF5-287A-154FB8D89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0A1AA-3CDA-F1DE-FDD5-29B54FDFEC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99BAE-BEF4-4FD4-9D98-074E10BFC61D}" type="datetimeFigureOut">
              <a:rPr lang="en-US" smtClean="0"/>
              <a:t>6/27/2024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EE6DB-F0E5-6C14-FDED-41254CD14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92B64-6783-D115-8E89-352C6FC52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8E321-CA5B-4C78-BCB4-F526ACD3C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5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A665B8-7690-0340-BB77-7C070FBA2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389" y="526072"/>
            <a:ext cx="11416278" cy="8719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EC522-04BE-1E46-9613-14F16F5A4B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0572" y="6452244"/>
            <a:ext cx="2410752" cy="27305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42DF5-13D4-7C41-8F4C-B41CE9AA4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2533" y="1825625"/>
            <a:ext cx="114081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050" name="Picture 2" descr="C:\Users\aprilmcm\Desktop\UWMedicine_RehabMedicine_blk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8405" y="6170532"/>
            <a:ext cx="1469461" cy="6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23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i="0" kern="1200">
          <a:solidFill>
            <a:srgbClr val="2E216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457200" indent="-228600" algn="l" defTabSz="914400" rtl="0" eaLnBrk="1" latinLnBrk="0" hangingPunct="1">
        <a:lnSpc>
          <a:spcPts val="308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tabLst>
          <a:tab pos="1247775" algn="l"/>
        </a:tabLst>
        <a:defRPr lang="en-US" sz="2800" b="0" i="0" kern="1200" dirty="0">
          <a:solidFill>
            <a:srgbClr val="333D47"/>
          </a:solidFill>
          <a:latin typeface="Calibri Light" charset="0"/>
          <a:ea typeface="Calibri Light" charset="0"/>
          <a:cs typeface="Calibri Light" charset="0"/>
        </a:defRPr>
      </a:lvl1pPr>
      <a:lvl2pPr marL="8001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333D47"/>
          </a:solidFill>
          <a:latin typeface="Calibri Light" charset="0"/>
          <a:ea typeface="Calibri Light" charset="0"/>
          <a:cs typeface="Calibri Light" charset="0"/>
        </a:defRPr>
      </a:lvl2pPr>
      <a:lvl3pPr marL="12573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333D47"/>
          </a:solidFill>
          <a:latin typeface="Calibri Light" charset="0"/>
          <a:ea typeface="Calibri Light" charset="0"/>
          <a:cs typeface="Calibri Light" charset="0"/>
        </a:defRPr>
      </a:lvl3pPr>
      <a:lvl4pPr marL="165735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333D47"/>
          </a:solidFill>
          <a:latin typeface="Calibri Light" charset="0"/>
          <a:ea typeface="Calibri Light" charset="0"/>
          <a:cs typeface="Calibri Light" charset="0"/>
        </a:defRPr>
      </a:lvl4pPr>
      <a:lvl5pPr marL="211455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333D47"/>
          </a:solidFill>
          <a:latin typeface="Calibri Light" charset="0"/>
          <a:ea typeface="Calibri Light" charset="0"/>
          <a:cs typeface="Calibri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F26B43"/>
          </p15:clr>
        </p15:guide>
        <p15:guide id="2" orient="horz" pos="4176">
          <p15:clr>
            <a:srgbClr val="F26B43"/>
          </p15:clr>
        </p15:guide>
        <p15:guide id="3" orient="horz" pos="69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5" Type="http://schemas.openxmlformats.org/officeDocument/2006/relationships/image" Target="../media/image16.svg"/><Relationship Id="rId10" Type="http://schemas.openxmlformats.org/officeDocument/2006/relationships/image" Target="../media/image11.png"/><Relationship Id="rId19" Type="http://schemas.openxmlformats.org/officeDocument/2006/relationships/image" Target="../media/image20.svg"/><Relationship Id="rId4" Type="http://schemas.openxmlformats.org/officeDocument/2006/relationships/image" Target="../media/image5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Statistics for Research:</a:t>
            </a:r>
            <a:br>
              <a:rPr lang="en-US" dirty="0"/>
            </a:br>
            <a:r>
              <a:rPr lang="en-US" dirty="0"/>
              <a:t>The Why and How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Andrew Humbert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5282" y="4693999"/>
            <a:ext cx="8842883" cy="435585"/>
          </a:xfrm>
        </p:spPr>
        <p:txBody>
          <a:bodyPr/>
          <a:lstStyle/>
          <a:p>
            <a:r>
              <a:rPr lang="en-US" dirty="0"/>
              <a:t>June 20,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BC95B-6BCB-B844-8616-C1F8FBD0617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B5B4B4"/>
                </a:solidFill>
              </a:rPr>
              <a:t>CONFIDENTIAL – DO NOT DISTRIBUTE</a:t>
            </a:r>
          </a:p>
        </p:txBody>
      </p:sp>
    </p:spTree>
    <p:extLst>
      <p:ext uri="{BB962C8B-B14F-4D97-AF65-F5344CB8AC3E}">
        <p14:creationId xmlns:p14="http://schemas.microsoft.com/office/powerpoint/2010/main" val="27423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8095F-F370-E682-B316-338D49941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Estimates with Confidence Intervals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D8417A-A0F2-FA69-AA00-5CA8A05A10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4854" y="1690688"/>
            <a:ext cx="4337524" cy="4351338"/>
          </a:xfrm>
        </p:spPr>
      </p:pic>
    </p:spTree>
    <p:extLst>
      <p:ext uri="{BB962C8B-B14F-4D97-AF65-F5344CB8AC3E}">
        <p14:creationId xmlns:p14="http://schemas.microsoft.com/office/powerpoint/2010/main" val="69355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9F0F9-D798-0281-C151-65A50FC3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P-value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F8824-7C81-D6A3-64E7-9F540AF3F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We often want to know how unlikely our results are due to chance</a:t>
            </a:r>
          </a:p>
          <a:p>
            <a:pPr lvl="1"/>
            <a:r>
              <a:rPr lang="en-US" dirty="0">
                <a:latin typeface="+mj-lt"/>
              </a:rPr>
              <a:t>Recall: A treatment may look effective in a sample by chance even if it isn’t!</a:t>
            </a:r>
          </a:p>
          <a:p>
            <a:r>
              <a:rPr lang="en-US" dirty="0">
                <a:latin typeface="+mj-lt"/>
              </a:rPr>
              <a:t>We first need to imagine a scenario where there is no treatment effect</a:t>
            </a:r>
          </a:p>
          <a:p>
            <a:pPr lvl="1"/>
            <a:r>
              <a:rPr lang="en-US" dirty="0">
                <a:latin typeface="+mj-lt"/>
              </a:rPr>
              <a:t>I know the treatment doesn’t work</a:t>
            </a:r>
          </a:p>
          <a:p>
            <a:r>
              <a:rPr lang="en-US" dirty="0">
                <a:latin typeface="+mj-lt"/>
              </a:rPr>
              <a:t>We then see how frequently our results (or more extreme) would occur until this scenario</a:t>
            </a:r>
          </a:p>
          <a:p>
            <a:pPr lvl="1"/>
            <a:r>
              <a:rPr lang="en-US" dirty="0">
                <a:latin typeface="+mj-lt"/>
              </a:rPr>
              <a:t>We can calculate this theoretically or through simulations</a:t>
            </a:r>
          </a:p>
          <a:p>
            <a:pPr lvl="1"/>
            <a:r>
              <a:rPr lang="en-US" dirty="0">
                <a:latin typeface="+mj-lt"/>
              </a:rPr>
              <a:t>This is the p-value!</a:t>
            </a:r>
          </a:p>
          <a:p>
            <a:pPr lvl="1"/>
            <a:r>
              <a:rPr lang="en-US" dirty="0">
                <a:latin typeface="+mj-lt"/>
              </a:rPr>
              <a:t>Usually anything less than 5% is considered statistically significant</a:t>
            </a: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9495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4389" y="562272"/>
            <a:ext cx="11416278" cy="871905"/>
          </a:xfrm>
        </p:spPr>
        <p:txBody>
          <a:bodyPr/>
          <a:lstStyle/>
          <a:p>
            <a:r>
              <a:rPr lang="en-US" dirty="0"/>
              <a:t>Probability of 7 or more heads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286" y="1858372"/>
            <a:ext cx="7077990" cy="446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728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D153-9779-0D87-AB6E-C4C95F452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EE423B-185C-50A2-EA5E-06EF3DCA41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389" y="2087592"/>
            <a:ext cx="11416278" cy="4135655"/>
          </a:xfrm>
        </p:spPr>
        <p:txBody>
          <a:bodyPr/>
          <a:lstStyle/>
          <a:p>
            <a:r>
              <a:rPr lang="en-US" sz="2800" dirty="0"/>
              <a:t>Statistics helps us use a sample to make conclusions about a population</a:t>
            </a:r>
          </a:p>
          <a:p>
            <a:r>
              <a:rPr lang="en-US" sz="2800" dirty="0"/>
              <a:t>Point estimates: Single best guess</a:t>
            </a:r>
          </a:p>
          <a:p>
            <a:r>
              <a:rPr lang="en-US" sz="2800" dirty="0"/>
              <a:t>Variability: How much our point estimate differs if we could resample</a:t>
            </a:r>
          </a:p>
          <a:p>
            <a:r>
              <a:rPr lang="en-US" sz="2800" dirty="0"/>
              <a:t>Confidence intervals: Range that we are confident contains the true value</a:t>
            </a:r>
          </a:p>
          <a:p>
            <a:r>
              <a:rPr lang="en-US" sz="2800" dirty="0"/>
              <a:t>P-values: How likely our results are to occur by chance if no effect is present</a:t>
            </a:r>
          </a:p>
        </p:txBody>
      </p:sp>
    </p:spTree>
    <p:extLst>
      <p:ext uri="{BB962C8B-B14F-4D97-AF65-F5344CB8AC3E}">
        <p14:creationId xmlns:p14="http://schemas.microsoft.com/office/powerpoint/2010/main" val="2209945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901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A677E-E046-28F2-09BA-A9C6B57BA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B8B99-7B43-0D87-0EE5-60A7759524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389" y="2014330"/>
            <a:ext cx="11416278" cy="4208917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Can a new app increase the amount of physical activity following a traumatic brain injury?</a:t>
            </a:r>
          </a:p>
          <a:p>
            <a:r>
              <a:rPr lang="en-US" sz="2800" dirty="0">
                <a:latin typeface="+mj-lt"/>
              </a:rPr>
              <a:t>We know the app probably won’t help everyone</a:t>
            </a:r>
          </a:p>
          <a:p>
            <a:pPr lvl="1"/>
            <a:r>
              <a:rPr lang="en-US" dirty="0">
                <a:latin typeface="+mj-lt"/>
              </a:rPr>
              <a:t>But will it provide an </a:t>
            </a:r>
            <a:r>
              <a:rPr lang="en-US">
                <a:latin typeface="+mj-lt"/>
              </a:rPr>
              <a:t>average benefit?</a:t>
            </a:r>
            <a:endParaRPr lang="en-US" dirty="0">
              <a:latin typeface="+mj-lt"/>
            </a:endParaRPr>
          </a:p>
          <a:p>
            <a:r>
              <a:rPr lang="en-US" sz="2800" dirty="0">
                <a:latin typeface="+mj-lt"/>
              </a:rPr>
              <a:t>We could conduct a randomized clinical trial </a:t>
            </a:r>
          </a:p>
          <a:p>
            <a:r>
              <a:rPr lang="en-US" sz="2800" dirty="0">
                <a:solidFill>
                  <a:srgbClr val="232323"/>
                </a:solidFill>
                <a:highlight>
                  <a:srgbClr val="FFFFFF"/>
                </a:highlight>
                <a:latin typeface="+mj-lt"/>
              </a:rPr>
              <a:t>How will statistics be used to make conclusions about the study?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465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231A03C-95FB-BA61-30EA-A6ED598312E5}"/>
              </a:ext>
            </a:extLst>
          </p:cNvPr>
          <p:cNvSpPr/>
          <p:nvPr/>
        </p:nvSpPr>
        <p:spPr>
          <a:xfrm>
            <a:off x="681487" y="1155940"/>
            <a:ext cx="6461185" cy="494293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noFill/>
            </a:endParaRPr>
          </a:p>
        </p:txBody>
      </p:sp>
      <p:pic>
        <p:nvPicPr>
          <p:cNvPr id="4" name="Graphic 3" descr="Man with solid fill">
            <a:extLst>
              <a:ext uri="{FF2B5EF4-FFF2-40B4-BE49-F238E27FC236}">
                <a16:creationId xmlns:a16="http://schemas.microsoft.com/office/drawing/2014/main" id="{FC9E8E17-0F60-9DF4-AE41-EC5496782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2971800"/>
            <a:ext cx="914400" cy="914400"/>
          </a:xfrm>
          <a:prstGeom prst="rect">
            <a:avLst/>
          </a:prstGeom>
        </p:spPr>
      </p:pic>
      <p:pic>
        <p:nvPicPr>
          <p:cNvPr id="6" name="Graphic 5" descr="Man with cane with solid fill">
            <a:extLst>
              <a:ext uri="{FF2B5EF4-FFF2-40B4-BE49-F238E27FC236}">
                <a16:creationId xmlns:a16="http://schemas.microsoft.com/office/drawing/2014/main" id="{51C239D4-6308-A776-5826-90A9856344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0" y="2669410"/>
            <a:ext cx="914400" cy="880615"/>
          </a:xfrm>
          <a:prstGeom prst="rect">
            <a:avLst/>
          </a:prstGeom>
        </p:spPr>
      </p:pic>
      <p:pic>
        <p:nvPicPr>
          <p:cNvPr id="8" name="Graphic 7" descr="Woman with cane with solid fill">
            <a:extLst>
              <a:ext uri="{FF2B5EF4-FFF2-40B4-BE49-F238E27FC236}">
                <a16:creationId xmlns:a16="http://schemas.microsoft.com/office/drawing/2014/main" id="{4A5B14B4-9A2B-FE5E-1E9D-88B4E3546D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93343" y="1907400"/>
            <a:ext cx="914400" cy="914400"/>
          </a:xfrm>
          <a:prstGeom prst="rect">
            <a:avLst/>
          </a:prstGeom>
        </p:spPr>
      </p:pic>
      <p:pic>
        <p:nvPicPr>
          <p:cNvPr id="10" name="Graphic 9" descr="Woman with solid fill">
            <a:extLst>
              <a:ext uri="{FF2B5EF4-FFF2-40B4-BE49-F238E27FC236}">
                <a16:creationId xmlns:a16="http://schemas.microsoft.com/office/drawing/2014/main" id="{E2D2EBDD-091B-E4EB-6FF4-885202DFB0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46794" y="1581404"/>
            <a:ext cx="914400" cy="914400"/>
          </a:xfrm>
          <a:prstGeom prst="rect">
            <a:avLst/>
          </a:prstGeom>
        </p:spPr>
      </p:pic>
      <p:pic>
        <p:nvPicPr>
          <p:cNvPr id="12" name="Graphic 11" descr="Person in wheelchair with solid fill">
            <a:extLst>
              <a:ext uri="{FF2B5EF4-FFF2-40B4-BE49-F238E27FC236}">
                <a16:creationId xmlns:a16="http://schemas.microsoft.com/office/drawing/2014/main" id="{2B7E8331-1811-F146-E31E-4E3550BAD9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76313" y="2514600"/>
            <a:ext cx="914400" cy="914400"/>
          </a:xfrm>
          <a:prstGeom prst="rect">
            <a:avLst/>
          </a:prstGeom>
        </p:spPr>
      </p:pic>
      <p:pic>
        <p:nvPicPr>
          <p:cNvPr id="13" name="Graphic 12" descr="Person in wheelchair with solid fill">
            <a:extLst>
              <a:ext uri="{FF2B5EF4-FFF2-40B4-BE49-F238E27FC236}">
                <a16:creationId xmlns:a16="http://schemas.microsoft.com/office/drawing/2014/main" id="{75656BD1-D7B6-A3EA-9ECE-F5AC0049CC1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38068" y="2834739"/>
            <a:ext cx="914400" cy="914400"/>
          </a:xfrm>
          <a:prstGeom prst="rect">
            <a:avLst/>
          </a:prstGeom>
        </p:spPr>
      </p:pic>
      <p:pic>
        <p:nvPicPr>
          <p:cNvPr id="14" name="Graphic 13" descr="Man with cane with solid fill">
            <a:extLst>
              <a:ext uri="{FF2B5EF4-FFF2-40B4-BE49-F238E27FC236}">
                <a16:creationId xmlns:a16="http://schemas.microsoft.com/office/drawing/2014/main" id="{0F9E7E60-907C-33E8-8A91-04D455A526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87924" y="4009607"/>
            <a:ext cx="914400" cy="914400"/>
          </a:xfrm>
          <a:prstGeom prst="rect">
            <a:avLst/>
          </a:prstGeom>
        </p:spPr>
      </p:pic>
      <p:pic>
        <p:nvPicPr>
          <p:cNvPr id="15" name="Graphic 14" descr="Woman with cane with solid fill">
            <a:extLst>
              <a:ext uri="{FF2B5EF4-FFF2-40B4-BE49-F238E27FC236}">
                <a16:creationId xmlns:a16="http://schemas.microsoft.com/office/drawing/2014/main" id="{C1B414DF-E52B-CE97-203F-7E8E0E1A45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28845" y="1455475"/>
            <a:ext cx="914400" cy="914400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9C2C14D2-C9D9-5988-E99D-7C7D9ACE0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5232" y="3762078"/>
            <a:ext cx="914400" cy="914400"/>
          </a:xfrm>
          <a:prstGeom prst="rect">
            <a:avLst/>
          </a:prstGeom>
        </p:spPr>
      </p:pic>
      <p:pic>
        <p:nvPicPr>
          <p:cNvPr id="17" name="Graphic 16" descr="Man with solid fill">
            <a:extLst>
              <a:ext uri="{FF2B5EF4-FFF2-40B4-BE49-F238E27FC236}">
                <a16:creationId xmlns:a16="http://schemas.microsoft.com/office/drawing/2014/main" id="{E4B91179-B8A0-F147-DE93-AF7185C12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0600" y="4038600"/>
            <a:ext cx="914400" cy="914400"/>
          </a:xfrm>
          <a:prstGeom prst="rect">
            <a:avLst/>
          </a:prstGeom>
        </p:spPr>
      </p:pic>
      <p:pic>
        <p:nvPicPr>
          <p:cNvPr id="18" name="Graphic 17" descr="Woman with solid fill">
            <a:extLst>
              <a:ext uri="{FF2B5EF4-FFF2-40B4-BE49-F238E27FC236}">
                <a16:creationId xmlns:a16="http://schemas.microsoft.com/office/drawing/2014/main" id="{5F5B3468-B072-251B-B7DA-ECAF593B89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23758" y="1600200"/>
            <a:ext cx="914400" cy="914400"/>
          </a:xfrm>
          <a:prstGeom prst="rect">
            <a:avLst/>
          </a:prstGeom>
        </p:spPr>
      </p:pic>
      <p:pic>
        <p:nvPicPr>
          <p:cNvPr id="19" name="Graphic 18" descr="Woman with solid fill">
            <a:extLst>
              <a:ext uri="{FF2B5EF4-FFF2-40B4-BE49-F238E27FC236}">
                <a16:creationId xmlns:a16="http://schemas.microsoft.com/office/drawing/2014/main" id="{D685B0D6-693F-95AD-BBB0-B46ECDE518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85758" y="3989717"/>
            <a:ext cx="914400" cy="914400"/>
          </a:xfrm>
          <a:prstGeom prst="rect">
            <a:avLst/>
          </a:prstGeom>
        </p:spPr>
      </p:pic>
      <p:pic>
        <p:nvPicPr>
          <p:cNvPr id="20" name="Graphic 19" descr="Woman with solid fill">
            <a:extLst>
              <a:ext uri="{FF2B5EF4-FFF2-40B4-BE49-F238E27FC236}">
                <a16:creationId xmlns:a16="http://schemas.microsoft.com/office/drawing/2014/main" id="{9FC1742A-E4A4-EED2-452D-B7C507CBF5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38654" y="2720312"/>
            <a:ext cx="914400" cy="914400"/>
          </a:xfrm>
          <a:prstGeom prst="rect">
            <a:avLst/>
          </a:prstGeom>
        </p:spPr>
      </p:pic>
      <p:pic>
        <p:nvPicPr>
          <p:cNvPr id="21" name="Graphic 20" descr="Woman with solid fill">
            <a:extLst>
              <a:ext uri="{FF2B5EF4-FFF2-40B4-BE49-F238E27FC236}">
                <a16:creationId xmlns:a16="http://schemas.microsoft.com/office/drawing/2014/main" id="{A9F9FED8-15FA-2AAE-2795-AFCE9AFFE5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48032" y="2720312"/>
            <a:ext cx="914400" cy="914400"/>
          </a:xfrm>
          <a:prstGeom prst="rect">
            <a:avLst/>
          </a:prstGeom>
        </p:spPr>
      </p:pic>
      <p:pic>
        <p:nvPicPr>
          <p:cNvPr id="22" name="Graphic 21" descr="Woman with solid fill">
            <a:extLst>
              <a:ext uri="{FF2B5EF4-FFF2-40B4-BE49-F238E27FC236}">
                <a16:creationId xmlns:a16="http://schemas.microsoft.com/office/drawing/2014/main" id="{3C831DDD-370C-F3AB-7EC0-357B6A0AAF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68869" y="4446197"/>
            <a:ext cx="914400" cy="914400"/>
          </a:xfrm>
          <a:prstGeom prst="rect">
            <a:avLst/>
          </a:prstGeom>
        </p:spPr>
      </p:pic>
      <p:pic>
        <p:nvPicPr>
          <p:cNvPr id="23" name="Graphic 22" descr="Man with solid fill">
            <a:extLst>
              <a:ext uri="{FF2B5EF4-FFF2-40B4-BE49-F238E27FC236}">
                <a16:creationId xmlns:a16="http://schemas.microsoft.com/office/drawing/2014/main" id="{D38B63E6-E696-C2A0-D626-E246B652F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6015" y="2008517"/>
            <a:ext cx="914400" cy="914400"/>
          </a:xfrm>
          <a:prstGeom prst="rect">
            <a:avLst/>
          </a:prstGeom>
        </p:spPr>
      </p:pic>
      <p:pic>
        <p:nvPicPr>
          <p:cNvPr id="24" name="Graphic 23" descr="Man with solid fill">
            <a:extLst>
              <a:ext uri="{FF2B5EF4-FFF2-40B4-BE49-F238E27FC236}">
                <a16:creationId xmlns:a16="http://schemas.microsoft.com/office/drawing/2014/main" id="{654078EB-0C5B-2935-3A2E-65CA66F201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37140" y="4923287"/>
            <a:ext cx="914400" cy="914400"/>
          </a:xfrm>
          <a:prstGeom prst="rect">
            <a:avLst/>
          </a:prstGeom>
        </p:spPr>
      </p:pic>
      <p:pic>
        <p:nvPicPr>
          <p:cNvPr id="25" name="Graphic 24" descr="Woman with cane with solid fill">
            <a:extLst>
              <a:ext uri="{FF2B5EF4-FFF2-40B4-BE49-F238E27FC236}">
                <a16:creationId xmlns:a16="http://schemas.microsoft.com/office/drawing/2014/main" id="{1D420142-3437-7DD9-6EA3-4E4E0BDF46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47690" y="3549305"/>
            <a:ext cx="914400" cy="914400"/>
          </a:xfrm>
          <a:prstGeom prst="rect">
            <a:avLst/>
          </a:prstGeom>
        </p:spPr>
      </p:pic>
      <p:pic>
        <p:nvPicPr>
          <p:cNvPr id="26" name="Graphic 25" descr="Man with cane with solid fill">
            <a:extLst>
              <a:ext uri="{FF2B5EF4-FFF2-40B4-BE49-F238E27FC236}">
                <a16:creationId xmlns:a16="http://schemas.microsoft.com/office/drawing/2014/main" id="{CEE4537A-F82D-4E51-1842-157FD275DE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58342" y="4815773"/>
            <a:ext cx="914400" cy="880615"/>
          </a:xfrm>
          <a:prstGeom prst="rect">
            <a:avLst/>
          </a:prstGeom>
        </p:spPr>
      </p:pic>
      <p:sp>
        <p:nvSpPr>
          <p:cNvPr id="27" name="Arrow: Down 26">
            <a:extLst>
              <a:ext uri="{FF2B5EF4-FFF2-40B4-BE49-F238E27FC236}">
                <a16:creationId xmlns:a16="http://schemas.microsoft.com/office/drawing/2014/main" id="{3CDB0A3A-8F74-FD0F-190B-D8864665FDE8}"/>
              </a:ext>
            </a:extLst>
          </p:cNvPr>
          <p:cNvSpPr/>
          <p:nvPr/>
        </p:nvSpPr>
        <p:spPr>
          <a:xfrm rot="3432782">
            <a:off x="6494567" y="609461"/>
            <a:ext cx="1784135" cy="1692029"/>
          </a:xfrm>
          <a:prstGeom prst="down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6750555-2C4C-9B1B-0FBB-52A9F2751D37}"/>
              </a:ext>
            </a:extLst>
          </p:cNvPr>
          <p:cNvSpPr txBox="1"/>
          <p:nvPr/>
        </p:nvSpPr>
        <p:spPr>
          <a:xfrm rot="19620991">
            <a:off x="6971223" y="1130061"/>
            <a:ext cx="1224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Treatment</a:t>
            </a:r>
          </a:p>
        </p:txBody>
      </p:sp>
    </p:spTree>
    <p:extLst>
      <p:ext uri="{BB962C8B-B14F-4D97-AF65-F5344CB8AC3E}">
        <p14:creationId xmlns:p14="http://schemas.microsoft.com/office/powerpoint/2010/main" val="134288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231A03C-95FB-BA61-30EA-A6ED598312E5}"/>
              </a:ext>
            </a:extLst>
          </p:cNvPr>
          <p:cNvSpPr/>
          <p:nvPr/>
        </p:nvSpPr>
        <p:spPr>
          <a:xfrm>
            <a:off x="681487" y="1155940"/>
            <a:ext cx="6461185" cy="4942935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noFill/>
            </a:endParaRPr>
          </a:p>
        </p:txBody>
      </p:sp>
      <p:pic>
        <p:nvPicPr>
          <p:cNvPr id="4" name="Graphic 3" descr="Man with solid fill">
            <a:extLst>
              <a:ext uri="{FF2B5EF4-FFF2-40B4-BE49-F238E27FC236}">
                <a16:creationId xmlns:a16="http://schemas.microsoft.com/office/drawing/2014/main" id="{FC9E8E17-0F60-9DF4-AE41-EC54967828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2971800"/>
            <a:ext cx="914400" cy="914400"/>
          </a:xfrm>
          <a:prstGeom prst="rect">
            <a:avLst/>
          </a:prstGeom>
        </p:spPr>
      </p:pic>
      <p:pic>
        <p:nvPicPr>
          <p:cNvPr id="6" name="Graphic 5" descr="Man with cane with solid fill">
            <a:extLst>
              <a:ext uri="{FF2B5EF4-FFF2-40B4-BE49-F238E27FC236}">
                <a16:creationId xmlns:a16="http://schemas.microsoft.com/office/drawing/2014/main" id="{51C239D4-6308-A776-5826-90A9856344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0" y="2669410"/>
            <a:ext cx="914400" cy="880615"/>
          </a:xfrm>
          <a:prstGeom prst="rect">
            <a:avLst/>
          </a:prstGeom>
        </p:spPr>
      </p:pic>
      <p:pic>
        <p:nvPicPr>
          <p:cNvPr id="8" name="Graphic 7" descr="Woman with cane with solid fill">
            <a:extLst>
              <a:ext uri="{FF2B5EF4-FFF2-40B4-BE49-F238E27FC236}">
                <a16:creationId xmlns:a16="http://schemas.microsoft.com/office/drawing/2014/main" id="{4A5B14B4-9A2B-FE5E-1E9D-88B4E3546D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93343" y="1907400"/>
            <a:ext cx="914400" cy="914400"/>
          </a:xfrm>
          <a:prstGeom prst="rect">
            <a:avLst/>
          </a:prstGeom>
        </p:spPr>
      </p:pic>
      <p:pic>
        <p:nvPicPr>
          <p:cNvPr id="10" name="Graphic 9" descr="Woman with solid fill">
            <a:extLst>
              <a:ext uri="{FF2B5EF4-FFF2-40B4-BE49-F238E27FC236}">
                <a16:creationId xmlns:a16="http://schemas.microsoft.com/office/drawing/2014/main" id="{E2D2EBDD-091B-E4EB-6FF4-885202DFB0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46794" y="1581404"/>
            <a:ext cx="914400" cy="914400"/>
          </a:xfrm>
          <a:prstGeom prst="rect">
            <a:avLst/>
          </a:prstGeom>
        </p:spPr>
      </p:pic>
      <p:pic>
        <p:nvPicPr>
          <p:cNvPr id="12" name="Graphic 11" descr="Person in wheelchair with solid fill">
            <a:extLst>
              <a:ext uri="{FF2B5EF4-FFF2-40B4-BE49-F238E27FC236}">
                <a16:creationId xmlns:a16="http://schemas.microsoft.com/office/drawing/2014/main" id="{2B7E8331-1811-F146-E31E-4E3550BAD9D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576313" y="2514600"/>
            <a:ext cx="914400" cy="914400"/>
          </a:xfrm>
          <a:prstGeom prst="rect">
            <a:avLst/>
          </a:prstGeom>
        </p:spPr>
      </p:pic>
      <p:pic>
        <p:nvPicPr>
          <p:cNvPr id="13" name="Graphic 12" descr="Person in wheelchair with solid fill">
            <a:extLst>
              <a:ext uri="{FF2B5EF4-FFF2-40B4-BE49-F238E27FC236}">
                <a16:creationId xmlns:a16="http://schemas.microsoft.com/office/drawing/2014/main" id="{75656BD1-D7B6-A3EA-9ECE-F5AC0049CC1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38068" y="2834739"/>
            <a:ext cx="914400" cy="914400"/>
          </a:xfrm>
          <a:prstGeom prst="rect">
            <a:avLst/>
          </a:prstGeom>
        </p:spPr>
      </p:pic>
      <p:pic>
        <p:nvPicPr>
          <p:cNvPr id="14" name="Graphic 13" descr="Man with cane with solid fill">
            <a:extLst>
              <a:ext uri="{FF2B5EF4-FFF2-40B4-BE49-F238E27FC236}">
                <a16:creationId xmlns:a16="http://schemas.microsoft.com/office/drawing/2014/main" id="{0F9E7E60-907C-33E8-8A91-04D455A526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87924" y="4009607"/>
            <a:ext cx="914400" cy="914400"/>
          </a:xfrm>
          <a:prstGeom prst="rect">
            <a:avLst/>
          </a:prstGeom>
        </p:spPr>
      </p:pic>
      <p:pic>
        <p:nvPicPr>
          <p:cNvPr id="15" name="Graphic 14" descr="Woman with cane with solid fill">
            <a:extLst>
              <a:ext uri="{FF2B5EF4-FFF2-40B4-BE49-F238E27FC236}">
                <a16:creationId xmlns:a16="http://schemas.microsoft.com/office/drawing/2014/main" id="{C1B414DF-E52B-CE97-203F-7E8E0E1A45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628845" y="1455475"/>
            <a:ext cx="914400" cy="914400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9C2C14D2-C9D9-5988-E99D-7C7D9ACE0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5232" y="3762078"/>
            <a:ext cx="914400" cy="914400"/>
          </a:xfrm>
          <a:prstGeom prst="rect">
            <a:avLst/>
          </a:prstGeom>
        </p:spPr>
      </p:pic>
      <p:pic>
        <p:nvPicPr>
          <p:cNvPr id="17" name="Graphic 16" descr="Man with solid fill">
            <a:extLst>
              <a:ext uri="{FF2B5EF4-FFF2-40B4-BE49-F238E27FC236}">
                <a16:creationId xmlns:a16="http://schemas.microsoft.com/office/drawing/2014/main" id="{E4B91179-B8A0-F147-DE93-AF7185C12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0600" y="4038600"/>
            <a:ext cx="914400" cy="914400"/>
          </a:xfrm>
          <a:prstGeom prst="rect">
            <a:avLst/>
          </a:prstGeom>
        </p:spPr>
      </p:pic>
      <p:pic>
        <p:nvPicPr>
          <p:cNvPr id="18" name="Graphic 17" descr="Woman with solid fill">
            <a:extLst>
              <a:ext uri="{FF2B5EF4-FFF2-40B4-BE49-F238E27FC236}">
                <a16:creationId xmlns:a16="http://schemas.microsoft.com/office/drawing/2014/main" id="{5F5B3468-B072-251B-B7DA-ECAF593B89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23758" y="1600200"/>
            <a:ext cx="914400" cy="914400"/>
          </a:xfrm>
          <a:prstGeom prst="rect">
            <a:avLst/>
          </a:prstGeom>
        </p:spPr>
      </p:pic>
      <p:pic>
        <p:nvPicPr>
          <p:cNvPr id="19" name="Graphic 18" descr="Woman with solid fill">
            <a:extLst>
              <a:ext uri="{FF2B5EF4-FFF2-40B4-BE49-F238E27FC236}">
                <a16:creationId xmlns:a16="http://schemas.microsoft.com/office/drawing/2014/main" id="{D685B0D6-693F-95AD-BBB0-B46ECDE518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85758" y="3989717"/>
            <a:ext cx="914400" cy="914400"/>
          </a:xfrm>
          <a:prstGeom prst="rect">
            <a:avLst/>
          </a:prstGeom>
        </p:spPr>
      </p:pic>
      <p:pic>
        <p:nvPicPr>
          <p:cNvPr id="20" name="Graphic 19" descr="Woman with solid fill">
            <a:extLst>
              <a:ext uri="{FF2B5EF4-FFF2-40B4-BE49-F238E27FC236}">
                <a16:creationId xmlns:a16="http://schemas.microsoft.com/office/drawing/2014/main" id="{9FC1742A-E4A4-EED2-452D-B7C507CBF5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38654" y="2720312"/>
            <a:ext cx="914400" cy="914400"/>
          </a:xfrm>
          <a:prstGeom prst="rect">
            <a:avLst/>
          </a:prstGeom>
        </p:spPr>
      </p:pic>
      <p:pic>
        <p:nvPicPr>
          <p:cNvPr id="21" name="Graphic 20" descr="Woman with solid fill">
            <a:extLst>
              <a:ext uri="{FF2B5EF4-FFF2-40B4-BE49-F238E27FC236}">
                <a16:creationId xmlns:a16="http://schemas.microsoft.com/office/drawing/2014/main" id="{A9F9FED8-15FA-2AAE-2795-AFCE9AFFE5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48032" y="2720312"/>
            <a:ext cx="914400" cy="914400"/>
          </a:xfrm>
          <a:prstGeom prst="rect">
            <a:avLst/>
          </a:prstGeom>
        </p:spPr>
      </p:pic>
      <p:pic>
        <p:nvPicPr>
          <p:cNvPr id="22" name="Graphic 21" descr="Woman with solid fill">
            <a:extLst>
              <a:ext uri="{FF2B5EF4-FFF2-40B4-BE49-F238E27FC236}">
                <a16:creationId xmlns:a16="http://schemas.microsoft.com/office/drawing/2014/main" id="{3C831DDD-370C-F3AB-7EC0-357B6A0AAF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68869" y="4446197"/>
            <a:ext cx="914400" cy="914400"/>
          </a:xfrm>
          <a:prstGeom prst="rect">
            <a:avLst/>
          </a:prstGeom>
        </p:spPr>
      </p:pic>
      <p:pic>
        <p:nvPicPr>
          <p:cNvPr id="23" name="Graphic 22" descr="Man with solid fill">
            <a:extLst>
              <a:ext uri="{FF2B5EF4-FFF2-40B4-BE49-F238E27FC236}">
                <a16:creationId xmlns:a16="http://schemas.microsoft.com/office/drawing/2014/main" id="{D38B63E6-E696-C2A0-D626-E246B652F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6015" y="2008517"/>
            <a:ext cx="914400" cy="914400"/>
          </a:xfrm>
          <a:prstGeom prst="rect">
            <a:avLst/>
          </a:prstGeom>
        </p:spPr>
      </p:pic>
      <p:pic>
        <p:nvPicPr>
          <p:cNvPr id="24" name="Graphic 23" descr="Man with solid fill">
            <a:extLst>
              <a:ext uri="{FF2B5EF4-FFF2-40B4-BE49-F238E27FC236}">
                <a16:creationId xmlns:a16="http://schemas.microsoft.com/office/drawing/2014/main" id="{654078EB-0C5B-2935-3A2E-65CA66F201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37140" y="4923287"/>
            <a:ext cx="914400" cy="914400"/>
          </a:xfrm>
          <a:prstGeom prst="rect">
            <a:avLst/>
          </a:prstGeom>
        </p:spPr>
      </p:pic>
      <p:pic>
        <p:nvPicPr>
          <p:cNvPr id="25" name="Graphic 24" descr="Woman with cane with solid fill">
            <a:extLst>
              <a:ext uri="{FF2B5EF4-FFF2-40B4-BE49-F238E27FC236}">
                <a16:creationId xmlns:a16="http://schemas.microsoft.com/office/drawing/2014/main" id="{1D420142-3437-7DD9-6EA3-4E4E0BDF46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47690" y="3549305"/>
            <a:ext cx="914400" cy="914400"/>
          </a:xfrm>
          <a:prstGeom prst="rect">
            <a:avLst/>
          </a:prstGeom>
        </p:spPr>
      </p:pic>
      <p:pic>
        <p:nvPicPr>
          <p:cNvPr id="26" name="Graphic 25" descr="Man with cane with solid fill">
            <a:extLst>
              <a:ext uri="{FF2B5EF4-FFF2-40B4-BE49-F238E27FC236}">
                <a16:creationId xmlns:a16="http://schemas.microsoft.com/office/drawing/2014/main" id="{CEE4537A-F82D-4E51-1842-157FD275DE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58342" y="4815773"/>
            <a:ext cx="914400" cy="880615"/>
          </a:xfrm>
          <a:prstGeom prst="rect">
            <a:avLst/>
          </a:prstGeom>
        </p:spPr>
      </p:pic>
      <p:sp>
        <p:nvSpPr>
          <p:cNvPr id="27" name="Arrow: Down 26">
            <a:extLst>
              <a:ext uri="{FF2B5EF4-FFF2-40B4-BE49-F238E27FC236}">
                <a16:creationId xmlns:a16="http://schemas.microsoft.com/office/drawing/2014/main" id="{3CDB0A3A-8F74-FD0F-190B-D8864665FDE8}"/>
              </a:ext>
            </a:extLst>
          </p:cNvPr>
          <p:cNvSpPr/>
          <p:nvPr/>
        </p:nvSpPr>
        <p:spPr>
          <a:xfrm rot="18765844">
            <a:off x="7819173" y="922300"/>
            <a:ext cx="1784135" cy="1692029"/>
          </a:xfrm>
          <a:prstGeom prst="down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6750555-2C4C-9B1B-0FBB-52A9F2751D37}"/>
              </a:ext>
            </a:extLst>
          </p:cNvPr>
          <p:cNvSpPr txBox="1"/>
          <p:nvPr/>
        </p:nvSpPr>
        <p:spPr>
          <a:xfrm rot="2607387">
            <a:off x="8022565" y="1526584"/>
            <a:ext cx="1224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Treatment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A9DAC98-87B6-DBDB-666C-D2BB1CA6AE17}"/>
              </a:ext>
            </a:extLst>
          </p:cNvPr>
          <p:cNvSpPr/>
          <p:nvPr/>
        </p:nvSpPr>
        <p:spPr>
          <a:xfrm>
            <a:off x="8773064" y="2514599"/>
            <a:ext cx="2737449" cy="20832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Woman with solid fill">
            <a:extLst>
              <a:ext uri="{FF2B5EF4-FFF2-40B4-BE49-F238E27FC236}">
                <a16:creationId xmlns:a16="http://schemas.microsoft.com/office/drawing/2014/main" id="{988753AD-25B0-EBBA-0616-3D22C30E21D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366075" y="2857500"/>
            <a:ext cx="914400" cy="914400"/>
          </a:xfrm>
          <a:prstGeom prst="rect">
            <a:avLst/>
          </a:prstGeom>
        </p:spPr>
      </p:pic>
      <p:pic>
        <p:nvPicPr>
          <p:cNvPr id="7" name="Graphic 6" descr="Man with cane with solid fill">
            <a:extLst>
              <a:ext uri="{FF2B5EF4-FFF2-40B4-BE49-F238E27FC236}">
                <a16:creationId xmlns:a16="http://schemas.microsoft.com/office/drawing/2014/main" id="{27F7950B-2199-3446-F7DC-9AEBE6C861D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287563" y="2548385"/>
            <a:ext cx="914400" cy="880615"/>
          </a:xfrm>
          <a:prstGeom prst="rect">
            <a:avLst/>
          </a:prstGeom>
        </p:spPr>
      </p:pic>
      <p:pic>
        <p:nvPicPr>
          <p:cNvPr id="9" name="Graphic 8" descr="Man with solid fill">
            <a:extLst>
              <a:ext uri="{FF2B5EF4-FFF2-40B4-BE49-F238E27FC236}">
                <a16:creationId xmlns:a16="http://schemas.microsoft.com/office/drawing/2014/main" id="{C84C75E8-F9D4-32C4-96A5-774CD79BC01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986512" y="3541384"/>
            <a:ext cx="914400" cy="914400"/>
          </a:xfrm>
          <a:prstGeom prst="rect">
            <a:avLst/>
          </a:prstGeom>
        </p:spPr>
      </p:pic>
      <p:pic>
        <p:nvPicPr>
          <p:cNvPr id="11" name="Graphic 10" descr="Woman with solid fill">
            <a:extLst>
              <a:ext uri="{FF2B5EF4-FFF2-40B4-BE49-F238E27FC236}">
                <a16:creationId xmlns:a16="http://schemas.microsoft.com/office/drawing/2014/main" id="{2B22A2AD-5511-1823-296F-B536386B12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830363" y="3106946"/>
            <a:ext cx="914400" cy="914400"/>
          </a:xfrm>
          <a:prstGeom prst="rect">
            <a:avLst/>
          </a:prstGeom>
        </p:spPr>
      </p:pic>
      <p:pic>
        <p:nvPicPr>
          <p:cNvPr id="29" name="Graphic 28" descr="Person in wheelchair with solid fill">
            <a:extLst>
              <a:ext uri="{FF2B5EF4-FFF2-40B4-BE49-F238E27FC236}">
                <a16:creationId xmlns:a16="http://schemas.microsoft.com/office/drawing/2014/main" id="{565A9505-D894-42B7-FD55-B15701751A1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369619" y="3354310"/>
            <a:ext cx="914400" cy="914400"/>
          </a:xfrm>
          <a:prstGeom prst="rect">
            <a:avLst/>
          </a:prstGeom>
        </p:spPr>
      </p:pic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B36C0B0-FF7B-1A03-50A4-68FF84BD13E3}"/>
              </a:ext>
            </a:extLst>
          </p:cNvPr>
          <p:cNvCxnSpPr/>
          <p:nvPr/>
        </p:nvCxnSpPr>
        <p:spPr>
          <a:xfrm>
            <a:off x="7239000" y="3048650"/>
            <a:ext cx="1411857" cy="730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Arrow: Down 31">
            <a:extLst>
              <a:ext uri="{FF2B5EF4-FFF2-40B4-BE49-F238E27FC236}">
                <a16:creationId xmlns:a16="http://schemas.microsoft.com/office/drawing/2014/main" id="{9F201F8D-7F3E-F43C-6BBA-116808A13A74}"/>
              </a:ext>
            </a:extLst>
          </p:cNvPr>
          <p:cNvSpPr/>
          <p:nvPr/>
        </p:nvSpPr>
        <p:spPr>
          <a:xfrm rot="5400000">
            <a:off x="7123100" y="3932253"/>
            <a:ext cx="1784135" cy="1692029"/>
          </a:xfrm>
          <a:prstGeom prst="down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67021C-C8B7-79E8-013D-8DEE383380F1}"/>
              </a:ext>
            </a:extLst>
          </p:cNvPr>
          <p:cNvSpPr txBox="1"/>
          <p:nvPr/>
        </p:nvSpPr>
        <p:spPr>
          <a:xfrm>
            <a:off x="7645161" y="4597878"/>
            <a:ext cx="1224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391352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D1E33-0449-CD58-1E44-EABFDC39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in four measures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FA3E8-095D-397B-FAF0-1F0D881875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389" y="2160104"/>
            <a:ext cx="11416278" cy="4063143"/>
          </a:xfrm>
        </p:spPr>
        <p:txBody>
          <a:bodyPr/>
          <a:lstStyle/>
          <a:p>
            <a:r>
              <a:rPr lang="en-US" sz="2800" dirty="0"/>
              <a:t>Point estimate</a:t>
            </a:r>
          </a:p>
          <a:p>
            <a:r>
              <a:rPr lang="en-US" sz="2800" dirty="0"/>
              <a:t>Variability</a:t>
            </a:r>
          </a:p>
          <a:p>
            <a:r>
              <a:rPr lang="en-US" sz="2800" dirty="0"/>
              <a:t>Confidence interval</a:t>
            </a:r>
          </a:p>
          <a:p>
            <a:r>
              <a:rPr lang="en-US" sz="2800" dirty="0"/>
              <a:t>P-value</a:t>
            </a:r>
          </a:p>
        </p:txBody>
      </p:sp>
    </p:spTree>
    <p:extLst>
      <p:ext uri="{BB962C8B-B14F-4D97-AF65-F5344CB8AC3E}">
        <p14:creationId xmlns:p14="http://schemas.microsoft.com/office/powerpoint/2010/main" val="98512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CAA31-8C0F-C962-839C-E160734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Estimate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59E0A-92A3-730D-948C-E018D8955D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389" y="2078182"/>
            <a:ext cx="11416278" cy="4145065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The single best guess based off our sample</a:t>
            </a:r>
          </a:p>
          <a:p>
            <a:r>
              <a:rPr lang="en-US" sz="2800" dirty="0">
                <a:latin typeface="+mj-lt"/>
              </a:rPr>
              <a:t>Often the average or proportion</a:t>
            </a:r>
          </a:p>
          <a:p>
            <a:pPr lvl="1"/>
            <a:r>
              <a:rPr lang="en-US" dirty="0">
                <a:latin typeface="+mj-lt"/>
              </a:rPr>
              <a:t>May be the difference between two groups</a:t>
            </a:r>
          </a:p>
          <a:p>
            <a:r>
              <a:rPr lang="en-US" sz="2800" dirty="0">
                <a:latin typeface="+mj-lt"/>
              </a:rPr>
              <a:t>Example: Those given the app had 15 minutes more physical activity per week</a:t>
            </a:r>
          </a:p>
          <a:p>
            <a:r>
              <a:rPr lang="en-US" sz="2800" dirty="0">
                <a:latin typeface="+mj-lt"/>
              </a:rPr>
              <a:t>However, a different sample may have a different estimate!</a:t>
            </a:r>
          </a:p>
          <a:p>
            <a:pPr lvl="1"/>
            <a:r>
              <a:rPr lang="en-US" dirty="0">
                <a:latin typeface="+mj-lt"/>
              </a:rPr>
              <a:t>A different sample may have only had a 10-minute difference</a:t>
            </a:r>
          </a:p>
          <a:p>
            <a:pPr lvl="1"/>
            <a:r>
              <a:rPr lang="en-US" dirty="0">
                <a:latin typeface="+mj-lt"/>
              </a:rPr>
              <a:t>Another may have had a 17-minute difference</a:t>
            </a:r>
          </a:p>
        </p:txBody>
      </p:sp>
    </p:spTree>
    <p:extLst>
      <p:ext uri="{BB962C8B-B14F-4D97-AF65-F5344CB8AC3E}">
        <p14:creationId xmlns:p14="http://schemas.microsoft.com/office/powerpoint/2010/main" val="105328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D276D-D742-EBB9-E62E-F00CACDB1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Estimates from multiple samples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99055550-FD87-9345-C9D0-A3FF66EDA9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1449" y="1690688"/>
            <a:ext cx="5172364" cy="4618181"/>
          </a:xfrm>
        </p:spPr>
      </p:pic>
    </p:spTree>
    <p:extLst>
      <p:ext uri="{BB962C8B-B14F-4D97-AF65-F5344CB8AC3E}">
        <p14:creationId xmlns:p14="http://schemas.microsoft.com/office/powerpoint/2010/main" val="32285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CAA31-8C0F-C962-839C-E160734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59E0A-92A3-730D-948C-E018D8955D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389" y="1966823"/>
            <a:ext cx="11416278" cy="4256424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We know the estimates from different samples will vary </a:t>
            </a:r>
          </a:p>
          <a:p>
            <a:pPr lvl="1"/>
            <a:r>
              <a:rPr lang="en-US" dirty="0">
                <a:latin typeface="+mj-lt"/>
              </a:rPr>
              <a:t>Can we quantify this?</a:t>
            </a:r>
          </a:p>
          <a:p>
            <a:r>
              <a:rPr lang="en-US" sz="2800" dirty="0">
                <a:latin typeface="+mj-lt"/>
              </a:rPr>
              <a:t>Standard error</a:t>
            </a:r>
          </a:p>
          <a:p>
            <a:pPr lvl="1"/>
            <a:r>
              <a:rPr lang="en-US" dirty="0">
                <a:latin typeface="+mj-lt"/>
              </a:rPr>
              <a:t>The more variable individuals are, the higher the standard error</a:t>
            </a:r>
          </a:p>
          <a:p>
            <a:pPr lvl="1"/>
            <a:r>
              <a:rPr lang="en-US" dirty="0">
                <a:latin typeface="+mj-lt"/>
              </a:rPr>
              <a:t>The larger our sample size, the smaller the standard error</a:t>
            </a:r>
          </a:p>
        </p:txBody>
      </p:sp>
    </p:spTree>
    <p:extLst>
      <p:ext uri="{BB962C8B-B14F-4D97-AF65-F5344CB8AC3E}">
        <p14:creationId xmlns:p14="http://schemas.microsoft.com/office/powerpoint/2010/main" val="1508111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CAA31-8C0F-C962-839C-E160734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Intervals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59E0A-92A3-730D-948C-E018D8955D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389" y="1966823"/>
            <a:ext cx="11416278" cy="4256424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Give us a range in which we are confident the true value lies</a:t>
            </a:r>
          </a:p>
          <a:p>
            <a:r>
              <a:rPr lang="en-US" sz="2800" dirty="0">
                <a:latin typeface="+mj-lt"/>
              </a:rPr>
              <a:t>Usually, 95% confidence is chosen</a:t>
            </a:r>
          </a:p>
          <a:p>
            <a:pPr lvl="1"/>
            <a:r>
              <a:rPr lang="en-US" dirty="0">
                <a:latin typeface="+mj-lt"/>
              </a:rPr>
              <a:t>95% of all intervals created this way will contain the true value</a:t>
            </a:r>
          </a:p>
          <a:p>
            <a:pPr lvl="1"/>
            <a:r>
              <a:rPr lang="en-US" dirty="0">
                <a:latin typeface="+mj-lt"/>
              </a:rPr>
              <a:t>5% won’t</a:t>
            </a:r>
          </a:p>
          <a:p>
            <a:pPr lvl="1"/>
            <a:r>
              <a:rPr lang="en-US" dirty="0">
                <a:latin typeface="+mj-lt"/>
              </a:rPr>
              <a:t>We never know if we are in the 95% or 5%</a:t>
            </a:r>
          </a:p>
          <a:p>
            <a:r>
              <a:rPr lang="en-US" dirty="0">
                <a:latin typeface="+mj-lt"/>
              </a:rPr>
              <a:t>Example:  If our 95% confidence interval is 10-20 </a:t>
            </a:r>
          </a:p>
          <a:p>
            <a:pPr lvl="1"/>
            <a:r>
              <a:rPr lang="en-US" dirty="0">
                <a:latin typeface="+mj-lt"/>
              </a:rPr>
              <a:t>We are 95% confident that the true impact of the app is 10-20 minutes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122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WReha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WRehab" id="{892FC3AE-C025-4850-AF62-F659A86FAE9B}" vid="{8E247F53-5B98-4403-AC1C-B44CBBC98EA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CC744736A7D0439767BCF875860579" ma:contentTypeVersion="16" ma:contentTypeDescription="Create a new document." ma:contentTypeScope="" ma:versionID="c728abb4c99a99adbe7ed0ba69ef8c02">
  <xsd:schema xmlns:xsd="http://www.w3.org/2001/XMLSchema" xmlns:xs="http://www.w3.org/2001/XMLSchema" xmlns:p="http://schemas.microsoft.com/office/2006/metadata/properties" xmlns:ns3="a01941ef-6d08-4af7-83d4-2188820ccebe" xmlns:ns4="c77c9c46-0036-4379-a55c-eb3c2d77a9e5" targetNamespace="http://schemas.microsoft.com/office/2006/metadata/properties" ma:root="true" ma:fieldsID="49d36457b7e025a343a7a33dc03313d1" ns3:_="" ns4:_="">
    <xsd:import namespace="a01941ef-6d08-4af7-83d4-2188820ccebe"/>
    <xsd:import namespace="c77c9c46-0036-4379-a55c-eb3c2d77a9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DateTaken" minOccurs="0"/>
                <xsd:element ref="ns3:MediaServiceObjectDetectorVersions" minOccurs="0"/>
                <xsd:element ref="ns3:_activity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1941ef-6d08-4af7-83d4-2188820cc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7c9c46-0036-4379-a55c-eb3c2d77a9e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01941ef-6d08-4af7-83d4-2188820ccebe" xsi:nil="true"/>
  </documentManagement>
</p:properties>
</file>

<file path=customXml/itemProps1.xml><?xml version="1.0" encoding="utf-8"?>
<ds:datastoreItem xmlns:ds="http://schemas.openxmlformats.org/officeDocument/2006/customXml" ds:itemID="{021634A7-7330-4C2B-99D1-0ED0F9CA71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1941ef-6d08-4af7-83d4-2188820ccebe"/>
    <ds:schemaRef ds:uri="c77c9c46-0036-4379-a55c-eb3c2d77a9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8A7DA9-8731-409A-96DB-F9BF76D88E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8AB08C-6CB6-4879-BCF9-85489BD95017}">
  <ds:schemaRefs>
    <ds:schemaRef ds:uri="a01941ef-6d08-4af7-83d4-2188820ccebe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c77c9c46-0036-4379-a55c-eb3c2d77a9e5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18856</TotalTime>
  <Words>429</Words>
  <Application>Microsoft Office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Encode Sans Normal Medium</vt:lpstr>
      <vt:lpstr>Open Sans</vt:lpstr>
      <vt:lpstr>Office Theme</vt:lpstr>
      <vt:lpstr>UWRehab</vt:lpstr>
      <vt:lpstr>Statistics for Research: The Why and How</vt:lpstr>
      <vt:lpstr>Motivation</vt:lpstr>
      <vt:lpstr>PowerPoint Presentation</vt:lpstr>
      <vt:lpstr>PowerPoint Presentation</vt:lpstr>
      <vt:lpstr>Statistics in four measures</vt:lpstr>
      <vt:lpstr>Point Estimate</vt:lpstr>
      <vt:lpstr>Point Estimates from multiple samples</vt:lpstr>
      <vt:lpstr>Variability</vt:lpstr>
      <vt:lpstr>Confidence Intervals</vt:lpstr>
      <vt:lpstr>Point Estimates with Confidence Intervals</vt:lpstr>
      <vt:lpstr>P-value</vt:lpstr>
      <vt:lpstr>Probability of 7 or more heads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Humbert</dc:creator>
  <cp:lastModifiedBy>Andrew Humbert</cp:lastModifiedBy>
  <cp:revision>16</cp:revision>
  <dcterms:created xsi:type="dcterms:W3CDTF">2023-01-10T17:06:33Z</dcterms:created>
  <dcterms:modified xsi:type="dcterms:W3CDTF">2024-06-27T18:17:37Z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0x010100E7CC744736A7D0439767BCF875860579</vt:lpwstr>
  </property>
</Properties>
</file>