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79" r:id="rId6"/>
    <p:sldId id="262" r:id="rId7"/>
    <p:sldId id="263" r:id="rId8"/>
    <p:sldId id="264" r:id="rId9"/>
    <p:sldId id="266" r:id="rId10"/>
    <p:sldId id="267" r:id="rId11"/>
    <p:sldId id="268" r:id="rId12"/>
    <p:sldId id="272" r:id="rId13"/>
    <p:sldId id="273" r:id="rId14"/>
    <p:sldId id="274" r:id="rId15"/>
    <p:sldId id="275" r:id="rId16"/>
    <p:sldId id="281" r:id="rId17"/>
    <p:sldId id="290" r:id="rId18"/>
    <p:sldId id="291" r:id="rId19"/>
    <p:sldId id="292" r:id="rId20"/>
    <p:sldId id="293" r:id="rId21"/>
    <p:sldId id="282" r:id="rId22"/>
    <p:sldId id="283" r:id="rId23"/>
    <p:sldId id="284" r:id="rId24"/>
    <p:sldId id="285" r:id="rId25"/>
    <p:sldId id="286" r:id="rId26"/>
    <p:sldId id="288" r:id="rId27"/>
    <p:sldId id="278" r:id="rId28"/>
    <p:sldId id="271" r:id="rId29"/>
    <p:sldId id="289" r:id="rId30"/>
    <p:sldId id="27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Ink Free" panose="020B0604020202020204" charset="0"/>
      <p:regular r:id="rId37"/>
    </p:embeddedFont>
    <p:embeddedFont>
      <p:font typeface="Architects Daughter"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d/6fe32hBPunjI7dNHHIB5Rml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5A12E-B3B6-4EE2-9C18-7CE9A48F947C}" v="50" dt="2020-11-17T07:22:57.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01" autoAdjust="0"/>
  </p:normalViewPr>
  <p:slideViewPr>
    <p:cSldViewPr snapToGrid="0">
      <p:cViewPr>
        <p:scale>
          <a:sx n="71" d="100"/>
          <a:sy n="71"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E. Fey-Hinckley" userId="3b6f6ac9-71d6-4f23-8d4d-82b826dcc9a5" providerId="ADAL" clId="{C805A12E-B3B6-4EE2-9C18-7CE9A48F947C}"/>
    <pc:docChg chg="undo custSel addSld modSld sldOrd">
      <pc:chgData name="Sara E. Fey-Hinckley" userId="3b6f6ac9-71d6-4f23-8d4d-82b826dcc9a5" providerId="ADAL" clId="{C805A12E-B3B6-4EE2-9C18-7CE9A48F947C}" dt="2020-11-17T07:43:48.838" v="1451" actId="20577"/>
      <pc:docMkLst>
        <pc:docMk/>
      </pc:docMkLst>
      <pc:sldChg chg="modSp mod">
        <pc:chgData name="Sara E. Fey-Hinckley" userId="3b6f6ac9-71d6-4f23-8d4d-82b826dcc9a5" providerId="ADAL" clId="{C805A12E-B3B6-4EE2-9C18-7CE9A48F947C}" dt="2020-11-17T06:34:58.607" v="772" actId="113"/>
        <pc:sldMkLst>
          <pc:docMk/>
          <pc:sldMk cId="0" sldId="274"/>
        </pc:sldMkLst>
        <pc:spChg chg="mod">
          <ac:chgData name="Sara E. Fey-Hinckley" userId="3b6f6ac9-71d6-4f23-8d4d-82b826dcc9a5" providerId="ADAL" clId="{C805A12E-B3B6-4EE2-9C18-7CE9A48F947C}" dt="2020-11-17T06:34:58.607" v="772" actId="113"/>
          <ac:spMkLst>
            <pc:docMk/>
            <pc:sldMk cId="0" sldId="274"/>
            <ac:spMk id="197" creationId="{00000000-0000-0000-0000-000000000000}"/>
          </ac:spMkLst>
        </pc:spChg>
      </pc:sldChg>
      <pc:sldChg chg="modSp mod">
        <pc:chgData name="Sara E. Fey-Hinckley" userId="3b6f6ac9-71d6-4f23-8d4d-82b826dcc9a5" providerId="ADAL" clId="{C805A12E-B3B6-4EE2-9C18-7CE9A48F947C}" dt="2020-11-17T06:35:14.872" v="775" actId="113"/>
        <pc:sldMkLst>
          <pc:docMk/>
          <pc:sldMk cId="0" sldId="275"/>
        </pc:sldMkLst>
        <pc:spChg chg="mod">
          <ac:chgData name="Sara E. Fey-Hinckley" userId="3b6f6ac9-71d6-4f23-8d4d-82b826dcc9a5" providerId="ADAL" clId="{C805A12E-B3B6-4EE2-9C18-7CE9A48F947C}" dt="2020-11-17T06:35:14.872" v="775" actId="113"/>
          <ac:spMkLst>
            <pc:docMk/>
            <pc:sldMk cId="0" sldId="275"/>
            <ac:spMk id="204" creationId="{00000000-0000-0000-0000-000000000000}"/>
          </ac:spMkLst>
        </pc:spChg>
      </pc:sldChg>
      <pc:sldChg chg="addSp modSp mod">
        <pc:chgData name="Sara E. Fey-Hinckley" userId="3b6f6ac9-71d6-4f23-8d4d-82b826dcc9a5" providerId="ADAL" clId="{C805A12E-B3B6-4EE2-9C18-7CE9A48F947C}" dt="2020-11-17T06:27:29.201" v="685" actId="1076"/>
        <pc:sldMkLst>
          <pc:docMk/>
          <pc:sldMk cId="1782037549" sldId="281"/>
        </pc:sldMkLst>
        <pc:spChg chg="mod">
          <ac:chgData name="Sara E. Fey-Hinckley" userId="3b6f6ac9-71d6-4f23-8d4d-82b826dcc9a5" providerId="ADAL" clId="{C805A12E-B3B6-4EE2-9C18-7CE9A48F947C}" dt="2020-11-17T06:27:05.851" v="682" actId="20577"/>
          <ac:spMkLst>
            <pc:docMk/>
            <pc:sldMk cId="1782037549" sldId="281"/>
            <ac:spMk id="4" creationId="{7C60CCD3-5AF0-431A-90B2-38CCCE9674C8}"/>
          </ac:spMkLst>
        </pc:spChg>
        <pc:picChg chg="add mod modCrop">
          <ac:chgData name="Sara E. Fey-Hinckley" userId="3b6f6ac9-71d6-4f23-8d4d-82b826dcc9a5" providerId="ADAL" clId="{C805A12E-B3B6-4EE2-9C18-7CE9A48F947C}" dt="2020-11-17T06:27:29.201" v="685" actId="1076"/>
          <ac:picMkLst>
            <pc:docMk/>
            <pc:sldMk cId="1782037549" sldId="281"/>
            <ac:picMk id="2" creationId="{88878FFC-CDD5-451C-A660-F9703814B272}"/>
          </ac:picMkLst>
        </pc:picChg>
      </pc:sldChg>
      <pc:sldChg chg="addSp modSp mod ord modNotesTx">
        <pc:chgData name="Sara E. Fey-Hinckley" userId="3b6f6ac9-71d6-4f23-8d4d-82b826dcc9a5" providerId="ADAL" clId="{C805A12E-B3B6-4EE2-9C18-7CE9A48F947C}" dt="2020-11-17T07:13:33.076" v="1313"/>
        <pc:sldMkLst>
          <pc:docMk/>
          <pc:sldMk cId="2156052605" sldId="282"/>
        </pc:sldMkLst>
        <pc:picChg chg="add mod">
          <ac:chgData name="Sara E. Fey-Hinckley" userId="3b6f6ac9-71d6-4f23-8d4d-82b826dcc9a5" providerId="ADAL" clId="{C805A12E-B3B6-4EE2-9C18-7CE9A48F947C}" dt="2020-11-17T06:15:42.490" v="642" actId="1076"/>
          <ac:picMkLst>
            <pc:docMk/>
            <pc:sldMk cId="2156052605" sldId="282"/>
            <ac:picMk id="2" creationId="{1EE0A9B5-566C-498B-9B4C-60D3090224B9}"/>
          </ac:picMkLst>
        </pc:picChg>
      </pc:sldChg>
      <pc:sldChg chg="modSp mod">
        <pc:chgData name="Sara E. Fey-Hinckley" userId="3b6f6ac9-71d6-4f23-8d4d-82b826dcc9a5" providerId="ADAL" clId="{C805A12E-B3B6-4EE2-9C18-7CE9A48F947C}" dt="2020-11-17T06:25:14.211" v="673" actId="113"/>
        <pc:sldMkLst>
          <pc:docMk/>
          <pc:sldMk cId="4219177321" sldId="285"/>
        </pc:sldMkLst>
        <pc:spChg chg="mod">
          <ac:chgData name="Sara E. Fey-Hinckley" userId="3b6f6ac9-71d6-4f23-8d4d-82b826dcc9a5" providerId="ADAL" clId="{C805A12E-B3B6-4EE2-9C18-7CE9A48F947C}" dt="2020-11-17T06:25:14.211" v="673" actId="113"/>
          <ac:spMkLst>
            <pc:docMk/>
            <pc:sldMk cId="4219177321" sldId="285"/>
            <ac:spMk id="5" creationId="{5D0F7954-335D-459C-B9C4-5286E2CEC61B}"/>
          </ac:spMkLst>
        </pc:spChg>
      </pc:sldChg>
      <pc:sldChg chg="addSp modSp mod modNotesTx">
        <pc:chgData name="Sara E. Fey-Hinckley" userId="3b6f6ac9-71d6-4f23-8d4d-82b826dcc9a5" providerId="ADAL" clId="{C805A12E-B3B6-4EE2-9C18-7CE9A48F947C}" dt="2020-11-17T06:20:33.345" v="659" actId="1076"/>
        <pc:sldMkLst>
          <pc:docMk/>
          <pc:sldMk cId="1081582524" sldId="286"/>
        </pc:sldMkLst>
        <pc:spChg chg="mod">
          <ac:chgData name="Sara E. Fey-Hinckley" userId="3b6f6ac9-71d6-4f23-8d4d-82b826dcc9a5" providerId="ADAL" clId="{C805A12E-B3B6-4EE2-9C18-7CE9A48F947C}" dt="2020-11-17T06:19:50.208" v="655" actId="1076"/>
          <ac:spMkLst>
            <pc:docMk/>
            <pc:sldMk cId="1081582524" sldId="286"/>
            <ac:spMk id="2" creationId="{8138EB02-C8D2-4411-A49F-09F9D8CC79BA}"/>
          </ac:spMkLst>
        </pc:spChg>
        <pc:spChg chg="mod">
          <ac:chgData name="Sara E. Fey-Hinckley" userId="3b6f6ac9-71d6-4f23-8d4d-82b826dcc9a5" providerId="ADAL" clId="{C805A12E-B3B6-4EE2-9C18-7CE9A48F947C}" dt="2020-11-17T06:20:33.345" v="659" actId="1076"/>
          <ac:spMkLst>
            <pc:docMk/>
            <pc:sldMk cId="1081582524" sldId="286"/>
            <ac:spMk id="3" creationId="{ABEB1EDB-5929-4ABE-B782-55740D847876}"/>
          </ac:spMkLst>
        </pc:spChg>
        <pc:picChg chg="add mod ord">
          <ac:chgData name="Sara E. Fey-Hinckley" userId="3b6f6ac9-71d6-4f23-8d4d-82b826dcc9a5" providerId="ADAL" clId="{C805A12E-B3B6-4EE2-9C18-7CE9A48F947C}" dt="2020-11-17T06:20:03.021" v="657" actId="14100"/>
          <ac:picMkLst>
            <pc:docMk/>
            <pc:sldMk cId="1081582524" sldId="286"/>
            <ac:picMk id="4" creationId="{1CF0BD39-F0F0-468F-8CFC-926B10B31152}"/>
          </ac:picMkLst>
        </pc:picChg>
      </pc:sldChg>
      <pc:sldChg chg="ord modNotesTx">
        <pc:chgData name="Sara E. Fey-Hinckley" userId="3b6f6ac9-71d6-4f23-8d4d-82b826dcc9a5" providerId="ADAL" clId="{C805A12E-B3B6-4EE2-9C18-7CE9A48F947C}" dt="2020-11-16T19:29:11.654" v="55"/>
        <pc:sldMkLst>
          <pc:docMk/>
          <pc:sldMk cId="3188230282" sldId="288"/>
        </pc:sldMkLst>
      </pc:sldChg>
      <pc:sldChg chg="modSp mod modNotesTx">
        <pc:chgData name="Sara E. Fey-Hinckley" userId="3b6f6ac9-71d6-4f23-8d4d-82b826dcc9a5" providerId="ADAL" clId="{C805A12E-B3B6-4EE2-9C18-7CE9A48F947C}" dt="2020-11-17T07:43:48.838" v="1451" actId="20577"/>
        <pc:sldMkLst>
          <pc:docMk/>
          <pc:sldMk cId="3437020843" sldId="289"/>
        </pc:sldMkLst>
        <pc:spChg chg="mod">
          <ac:chgData name="Sara E. Fey-Hinckley" userId="3b6f6ac9-71d6-4f23-8d4d-82b826dcc9a5" providerId="ADAL" clId="{C805A12E-B3B6-4EE2-9C18-7CE9A48F947C}" dt="2020-11-17T07:43:48.838" v="1451" actId="20577"/>
          <ac:spMkLst>
            <pc:docMk/>
            <pc:sldMk cId="3437020843" sldId="289"/>
            <ac:spMk id="6" creationId="{C0CBD9F8-35D1-4489-B9B4-4414556A0480}"/>
          </ac:spMkLst>
        </pc:spChg>
      </pc:sldChg>
      <pc:sldChg chg="addSp delSp modSp new mod">
        <pc:chgData name="Sara E. Fey-Hinckley" userId="3b6f6ac9-71d6-4f23-8d4d-82b826dcc9a5" providerId="ADAL" clId="{C805A12E-B3B6-4EE2-9C18-7CE9A48F947C}" dt="2020-11-17T06:50:11.234" v="954" actId="1076"/>
        <pc:sldMkLst>
          <pc:docMk/>
          <pc:sldMk cId="74555998" sldId="290"/>
        </pc:sldMkLst>
        <pc:spChg chg="add del mod">
          <ac:chgData name="Sara E. Fey-Hinckley" userId="3b6f6ac9-71d6-4f23-8d4d-82b826dcc9a5" providerId="ADAL" clId="{C805A12E-B3B6-4EE2-9C18-7CE9A48F947C}" dt="2020-11-17T06:30:02.109" v="690"/>
          <ac:spMkLst>
            <pc:docMk/>
            <pc:sldMk cId="74555998" sldId="290"/>
            <ac:spMk id="2" creationId="{6B57204A-A7D5-4DCB-BC8C-FBE37B3FACFA}"/>
          </ac:spMkLst>
        </pc:spChg>
        <pc:spChg chg="add mod">
          <ac:chgData name="Sara E. Fey-Hinckley" userId="3b6f6ac9-71d6-4f23-8d4d-82b826dcc9a5" providerId="ADAL" clId="{C805A12E-B3B6-4EE2-9C18-7CE9A48F947C}" dt="2020-11-17T06:40:50.212" v="870" actId="1076"/>
          <ac:spMkLst>
            <pc:docMk/>
            <pc:sldMk cId="74555998" sldId="290"/>
            <ac:spMk id="3" creationId="{5D255FEB-DA8E-4022-AB81-AF2CE63FC96E}"/>
          </ac:spMkLst>
        </pc:spChg>
        <pc:spChg chg="add mod">
          <ac:chgData name="Sara E. Fey-Hinckley" userId="3b6f6ac9-71d6-4f23-8d4d-82b826dcc9a5" providerId="ADAL" clId="{C805A12E-B3B6-4EE2-9C18-7CE9A48F947C}" dt="2020-11-17T06:50:11.234" v="954" actId="1076"/>
          <ac:spMkLst>
            <pc:docMk/>
            <pc:sldMk cId="74555998" sldId="290"/>
            <ac:spMk id="4" creationId="{DBFF2E36-BF3E-4107-A542-2D8B8864BD93}"/>
          </ac:spMkLst>
        </pc:spChg>
        <pc:picChg chg="add mod modCrop">
          <ac:chgData name="Sara E. Fey-Hinckley" userId="3b6f6ac9-71d6-4f23-8d4d-82b826dcc9a5" providerId="ADAL" clId="{C805A12E-B3B6-4EE2-9C18-7CE9A48F947C}" dt="2020-11-17T06:49:34.982" v="951" actId="14100"/>
          <ac:picMkLst>
            <pc:docMk/>
            <pc:sldMk cId="74555998" sldId="290"/>
            <ac:picMk id="5" creationId="{078EFF0C-395D-4DBD-9900-C621CF455E09}"/>
          </ac:picMkLst>
        </pc:picChg>
      </pc:sldChg>
      <pc:sldChg chg="addSp modSp new mod">
        <pc:chgData name="Sara E. Fey-Hinckley" userId="3b6f6ac9-71d6-4f23-8d4d-82b826dcc9a5" providerId="ADAL" clId="{C805A12E-B3B6-4EE2-9C18-7CE9A48F947C}" dt="2020-11-17T07:17:53.750" v="1354" actId="255"/>
        <pc:sldMkLst>
          <pc:docMk/>
          <pc:sldMk cId="1298352856" sldId="291"/>
        </pc:sldMkLst>
        <pc:spChg chg="add mod">
          <ac:chgData name="Sara E. Fey-Hinckley" userId="3b6f6ac9-71d6-4f23-8d4d-82b826dcc9a5" providerId="ADAL" clId="{C805A12E-B3B6-4EE2-9C18-7CE9A48F947C}" dt="2020-11-17T06:41:07.908" v="872" actId="1076"/>
          <ac:spMkLst>
            <pc:docMk/>
            <pc:sldMk cId="1298352856" sldId="291"/>
            <ac:spMk id="3" creationId="{54AD7B77-04C8-4A5F-A97B-35564F2235F0}"/>
          </ac:spMkLst>
        </pc:spChg>
        <pc:spChg chg="add mod">
          <ac:chgData name="Sara E. Fey-Hinckley" userId="3b6f6ac9-71d6-4f23-8d4d-82b826dcc9a5" providerId="ADAL" clId="{C805A12E-B3B6-4EE2-9C18-7CE9A48F947C}" dt="2020-11-17T07:17:53.750" v="1354" actId="255"/>
          <ac:spMkLst>
            <pc:docMk/>
            <pc:sldMk cId="1298352856" sldId="291"/>
            <ac:spMk id="4" creationId="{19A38770-8B40-46FD-81E8-11B8D2A6BA3E}"/>
          </ac:spMkLst>
        </pc:spChg>
        <pc:picChg chg="add mod">
          <ac:chgData name="Sara E. Fey-Hinckley" userId="3b6f6ac9-71d6-4f23-8d4d-82b826dcc9a5" providerId="ADAL" clId="{C805A12E-B3B6-4EE2-9C18-7CE9A48F947C}" dt="2020-11-17T07:02:17.982" v="1142" actId="1076"/>
          <ac:picMkLst>
            <pc:docMk/>
            <pc:sldMk cId="1298352856" sldId="291"/>
            <ac:picMk id="5" creationId="{904A364E-BE80-43C6-81A9-968D920D15B7}"/>
          </ac:picMkLst>
        </pc:picChg>
      </pc:sldChg>
      <pc:sldChg chg="addSp modSp new mod">
        <pc:chgData name="Sara E. Fey-Hinckley" userId="3b6f6ac9-71d6-4f23-8d4d-82b826dcc9a5" providerId="ADAL" clId="{C805A12E-B3B6-4EE2-9C18-7CE9A48F947C}" dt="2020-11-17T07:21:48.969" v="1369" actId="14100"/>
        <pc:sldMkLst>
          <pc:docMk/>
          <pc:sldMk cId="656835648" sldId="292"/>
        </pc:sldMkLst>
        <pc:spChg chg="add mod">
          <ac:chgData name="Sara E. Fey-Hinckley" userId="3b6f6ac9-71d6-4f23-8d4d-82b826dcc9a5" providerId="ADAL" clId="{C805A12E-B3B6-4EE2-9C18-7CE9A48F947C}" dt="2020-11-17T07:21:42.934" v="1367" actId="1076"/>
          <ac:spMkLst>
            <pc:docMk/>
            <pc:sldMk cId="656835648" sldId="292"/>
            <ac:spMk id="3" creationId="{458C2597-1334-4B75-8162-F891DAE0B77A}"/>
          </ac:spMkLst>
        </pc:spChg>
        <pc:spChg chg="add mod">
          <ac:chgData name="Sara E. Fey-Hinckley" userId="3b6f6ac9-71d6-4f23-8d4d-82b826dcc9a5" providerId="ADAL" clId="{C805A12E-B3B6-4EE2-9C18-7CE9A48F947C}" dt="2020-11-17T07:21:35.028" v="1366" actId="1076"/>
          <ac:spMkLst>
            <pc:docMk/>
            <pc:sldMk cId="656835648" sldId="292"/>
            <ac:spMk id="4" creationId="{27C9052F-F3D1-477C-B94E-C266AE7EA747}"/>
          </ac:spMkLst>
        </pc:spChg>
        <pc:picChg chg="add mod">
          <ac:chgData name="Sara E. Fey-Hinckley" userId="3b6f6ac9-71d6-4f23-8d4d-82b826dcc9a5" providerId="ADAL" clId="{C805A12E-B3B6-4EE2-9C18-7CE9A48F947C}" dt="2020-11-17T07:21:48.969" v="1369" actId="14100"/>
          <ac:picMkLst>
            <pc:docMk/>
            <pc:sldMk cId="656835648" sldId="292"/>
            <ac:picMk id="5" creationId="{697A6E52-CC91-4BF2-B76C-36C289449226}"/>
          </ac:picMkLst>
        </pc:picChg>
      </pc:sldChg>
      <pc:sldChg chg="addSp delSp modSp new mod">
        <pc:chgData name="Sara E. Fey-Hinckley" userId="3b6f6ac9-71d6-4f23-8d4d-82b826dcc9a5" providerId="ADAL" clId="{C805A12E-B3B6-4EE2-9C18-7CE9A48F947C}" dt="2020-11-17T07:23:34.561" v="1381" actId="14100"/>
        <pc:sldMkLst>
          <pc:docMk/>
          <pc:sldMk cId="565742631" sldId="293"/>
        </pc:sldMkLst>
        <pc:spChg chg="add del">
          <ac:chgData name="Sara E. Fey-Hinckley" userId="3b6f6ac9-71d6-4f23-8d4d-82b826dcc9a5" providerId="ADAL" clId="{C805A12E-B3B6-4EE2-9C18-7CE9A48F947C}" dt="2020-11-17T06:38:53.826" v="853" actId="22"/>
          <ac:spMkLst>
            <pc:docMk/>
            <pc:sldMk cId="565742631" sldId="293"/>
            <ac:spMk id="3" creationId="{9AA3E651-00E4-440E-AF70-C8CCE360B4BB}"/>
          </ac:spMkLst>
        </pc:spChg>
        <pc:spChg chg="add mod">
          <ac:chgData name="Sara E. Fey-Hinckley" userId="3b6f6ac9-71d6-4f23-8d4d-82b826dcc9a5" providerId="ADAL" clId="{C805A12E-B3B6-4EE2-9C18-7CE9A48F947C}" dt="2020-11-17T06:43:34.997" v="901" actId="1076"/>
          <ac:spMkLst>
            <pc:docMk/>
            <pc:sldMk cId="565742631" sldId="293"/>
            <ac:spMk id="5" creationId="{04908FE9-E9FC-4C16-A6EC-40F5B5C4EB82}"/>
          </ac:spMkLst>
        </pc:spChg>
        <pc:spChg chg="add mod">
          <ac:chgData name="Sara E. Fey-Hinckley" userId="3b6f6ac9-71d6-4f23-8d4d-82b826dcc9a5" providerId="ADAL" clId="{C805A12E-B3B6-4EE2-9C18-7CE9A48F947C}" dt="2020-11-17T07:22:21.728" v="1373" actId="255"/>
          <ac:spMkLst>
            <pc:docMk/>
            <pc:sldMk cId="565742631" sldId="293"/>
            <ac:spMk id="6" creationId="{FBBCE9CC-4106-479A-9C21-CA5675E61DFA}"/>
          </ac:spMkLst>
        </pc:spChg>
        <pc:picChg chg="add mod modCrop">
          <ac:chgData name="Sara E. Fey-Hinckley" userId="3b6f6ac9-71d6-4f23-8d4d-82b826dcc9a5" providerId="ADAL" clId="{C805A12E-B3B6-4EE2-9C18-7CE9A48F947C}" dt="2020-11-17T07:23:34.561" v="1381" actId="14100"/>
          <ac:picMkLst>
            <pc:docMk/>
            <pc:sldMk cId="565742631" sldId="293"/>
            <ac:picMk id="7" creationId="{5A844D50-16E4-4C05-808F-CD704D3035C7}"/>
          </ac:picMkLst>
        </pc:picChg>
      </pc:sldChg>
    </pc:docChg>
  </pc:docChgLst>
  <pc:docChgLst>
    <pc:chgData name="Erin A. Rants" userId="S::rantse@uw.edu::7e6ba581-f449-45d9-8755-99f3f56f2c25" providerId="AD" clId="Web-{9003F249-16C2-674C-5860-C32B8815FA94}"/>
    <pc:docChg chg="modSld">
      <pc:chgData name="Erin A. Rants" userId="S::rantse@uw.edu::7e6ba581-f449-45d9-8755-99f3f56f2c25" providerId="AD" clId="Web-{9003F249-16C2-674C-5860-C32B8815FA94}" dt="2020-11-16T02:03:33.287" v="10" actId="20577"/>
      <pc:docMkLst>
        <pc:docMk/>
      </pc:docMkLst>
      <pc:sldChg chg="addSp delSp modSp">
        <pc:chgData name="Erin A. Rants" userId="S::rantse@uw.edu::7e6ba581-f449-45d9-8755-99f3f56f2c25" providerId="AD" clId="Web-{9003F249-16C2-674C-5860-C32B8815FA94}" dt="2020-11-16T02:03:33.287" v="10" actId="20577"/>
        <pc:sldMkLst>
          <pc:docMk/>
          <pc:sldMk cId="0" sldId="268"/>
        </pc:sldMkLst>
        <pc:spChg chg="add del mod">
          <ac:chgData name="Erin A. Rants" userId="S::rantse@uw.edu::7e6ba581-f449-45d9-8755-99f3f56f2c25" providerId="AD" clId="Web-{9003F249-16C2-674C-5860-C32B8815FA94}" dt="2020-11-16T02:03:18.990" v="1"/>
          <ac:spMkLst>
            <pc:docMk/>
            <pc:sldMk cId="0" sldId="268"/>
            <ac:spMk id="6" creationId="{8786D35D-1A68-4A4C-B5EC-0272CE9D78EA}"/>
          </ac:spMkLst>
        </pc:spChg>
        <pc:spChg chg="add del mod">
          <ac:chgData name="Erin A. Rants" userId="S::rantse@uw.edu::7e6ba581-f449-45d9-8755-99f3f56f2c25" providerId="AD" clId="Web-{9003F249-16C2-674C-5860-C32B8815FA94}" dt="2020-11-16T02:03:33.287" v="10" actId="20577"/>
          <ac:spMkLst>
            <pc:docMk/>
            <pc:sldMk cId="0" sldId="268"/>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41191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06c0ed73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a06c0ed732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069f6e28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a069f6e28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more satisfying or even enjoyable a habit is, the more likely you are to stick with it in the long run.  But we need to do things in our lives that are not satisfying or enjoyable, right?  For me, that would be doing dishes.  So it’s a good thing that actions that we don’t think of with anticipation in the beginning can become satisfying and enjoyable over time.  This often happens because, as Sara mentioned, you are making a choice to take an action that is helping you become the person you want to be.  It’s an affirmation of your desired identity.  And this affirmation reinforces the positive action you’re taking, and can make other less healthy actions feel at conflict with your desired identity.  For example, if you want to be a person who walks for an hour at 8 am every morning, and you’ve been doing that for a week, it may start to feel at odds with your new habit to continue your old habit of staying up until 2 am on the Internet.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Goals are likely to be more satisfying if you’re the one setting them for yourself.  And with goals that you set for yourself rather than someone else setting them for you, research has found that commitment to achieving them is often stronger.  </a:t>
            </a:r>
            <a:r>
              <a:rPr lang="en-US">
                <a:solidFill>
                  <a:schemeClr val="dk1"/>
                </a:solidFill>
              </a:rPr>
              <a:t>(Hart, 2006)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0f3e3d0b8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a0f3e3d0b8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0f3e3d0b8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a0f3e3d0b8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0f3e3d0b8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a0f3e3d0b8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0f3e3d0b8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a0f3e3d0b8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Try to solicit responses from most class participants.</a:t>
            </a:r>
          </a:p>
        </p:txBody>
      </p:sp>
    </p:spTree>
    <p:extLst>
      <p:ext uri="{BB962C8B-B14F-4D97-AF65-F5344CB8AC3E}">
        <p14:creationId xmlns:p14="http://schemas.microsoft.com/office/powerpoint/2010/main" val="334876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26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964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Encourage them to use the handout – top of the page will include prompt/space to write down any challenges, barriers, difficulties, they encountered while attempting the goal.</a:t>
            </a:r>
          </a:p>
        </p:txBody>
      </p:sp>
    </p:spTree>
    <p:extLst>
      <p:ext uri="{BB962C8B-B14F-4D97-AF65-F5344CB8AC3E}">
        <p14:creationId xmlns:p14="http://schemas.microsoft.com/office/powerpoint/2010/main" val="268006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38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0f3e3d0b8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a0f3e3d0b8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6327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‘Crowd source’ some solutions to participant’s specific challenges or barriers: maybe two people?</a:t>
            </a:r>
          </a:p>
          <a:p>
            <a:r>
              <a:rPr lang="en-US" dirty="0"/>
              <a:t>Help two participants use solutions to write their If/Then statements (examples).</a:t>
            </a:r>
          </a:p>
          <a:p>
            <a:endParaRPr lang="en-US" dirty="0"/>
          </a:p>
        </p:txBody>
      </p:sp>
    </p:spTree>
    <p:extLst>
      <p:ext uri="{BB962C8B-B14F-4D97-AF65-F5344CB8AC3E}">
        <p14:creationId xmlns:p14="http://schemas.microsoft.com/office/powerpoint/2010/main" val="223306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06c0ed73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a06c0ed73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If you’d like to try the exercise, please get the worksheet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OR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a plain piece of paper</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AND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a pen or pencil ready</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Middle of the page – prompt and space to write down their own possible solutions (brainstorming).</a:t>
            </a:r>
          </a:p>
          <a:p>
            <a:r>
              <a:rPr lang="en-US" dirty="0"/>
              <a:t>Bottom of the page – prompt and space to practice IF/THEN statements.</a:t>
            </a:r>
          </a:p>
        </p:txBody>
      </p:sp>
    </p:spTree>
    <p:extLst>
      <p:ext uri="{BB962C8B-B14F-4D97-AF65-F5344CB8AC3E}">
        <p14:creationId xmlns:p14="http://schemas.microsoft.com/office/powerpoint/2010/main" val="365219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f3e3d0b8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a0f3e3d0b8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06c0ed7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a06c0ed73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0f3e3d0b8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a0f3e3d0b8_0_17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ts val="1000"/>
              </a:spcBef>
              <a:spcAft>
                <a:spcPts val="0"/>
              </a:spcAft>
              <a:buClr>
                <a:schemeClr val="dk1"/>
              </a:buClr>
              <a:buSzPts val="1100"/>
              <a:buFont typeface="Calibri"/>
              <a:buNone/>
            </a:pPr>
            <a:r>
              <a:rPr lang="en-US" b="1" i="1" dirty="0">
                <a:solidFill>
                  <a:srgbClr val="595959"/>
                </a:solidFill>
                <a:latin typeface="Calibri"/>
                <a:ea typeface="Calibri"/>
                <a:cs typeface="Calibri"/>
                <a:sym typeface="Calibri"/>
              </a:rPr>
              <a:t>For the goal-setting exercise that we’ll start a little later, you will have received an email from Jenna with an attached worksheet that you can use for the goal-setting exercise, if you want.  If you have a printer, you can print it out.  Or grab a pen and a piece of paper - when we get to the exercise, it’s fine to just write your answers on plain paper.</a:t>
            </a:r>
            <a:endParaRPr sz="20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0f3e3d0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6200" lvl="0" indent="0" algn="l">
              <a:buFont typeface="Arial" panose="020B0604020202020204" pitchFamily="34" charset="0"/>
              <a:buNone/>
            </a:pPr>
            <a:r>
              <a:rPr lang="en-US" sz="1100" strike="noStrike" dirty="0">
                <a:solidFill>
                  <a:schemeClr val="tx1"/>
                </a:solidFill>
                <a:latin typeface="Calibri" panose="020F0502020204030204" pitchFamily="34" charset="0"/>
                <a:cs typeface="Calibri" panose="020F0502020204030204" pitchFamily="34" charset="0"/>
                <a:sym typeface="Calibri"/>
              </a:rPr>
              <a:t>Motivation is not the key – if you have a desire to create a goal, you have some inherent motivation.</a:t>
            </a:r>
          </a:p>
          <a:p>
            <a:pPr marL="76200" lvl="0" indent="0" algn="l">
              <a:buFont typeface="Arial" panose="020B0604020202020204" pitchFamily="34" charset="0"/>
              <a:buNone/>
            </a:pPr>
            <a:r>
              <a:rPr lang="en-US" sz="1100" strike="noStrike" dirty="0">
                <a:solidFill>
                  <a:schemeClr val="tx1"/>
                </a:solidFill>
                <a:latin typeface="Calibri" panose="020F0502020204030204" pitchFamily="34" charset="0"/>
                <a:cs typeface="Calibri" panose="020F0502020204030204" pitchFamily="34" charset="0"/>
                <a:sym typeface="Calibri"/>
              </a:rPr>
              <a:t>Let your behavior drive your beliefs.</a:t>
            </a:r>
          </a:p>
          <a:p>
            <a:pPr marL="0" lvl="0" indent="0" algn="l" rtl="0">
              <a:spcBef>
                <a:spcPts val="0"/>
              </a:spcBef>
              <a:spcAft>
                <a:spcPts val="0"/>
              </a:spcAft>
              <a:buNone/>
            </a:pPr>
            <a:endParaRPr dirty="0"/>
          </a:p>
        </p:txBody>
      </p:sp>
      <p:sp>
        <p:nvSpPr>
          <p:cNvPr id="110" name="Google Shape;110;ga0f3e3d0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0f3e3d0b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a0f3e3d0b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0f3e3d0b8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a0f3e3d0b8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0f3e3d0b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a0f3e3d0b8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069f6e28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a069f6e28d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 habit has to be established before you can improve on it.  For example someone might want to accomplish a really big goal like climbing a mountain.  I know someone with a severe TBI who did this several years after his injury.  He one day said, “I want to climb Mount Rainier.”  He made that goal, and then he started SMALL - he made a plan for working out until he was ready to climb the first hill of the easiest mountain.  He kept working out so he could continue to climb higher next time.  He was flexible, and kept adjusting his plan when obstacles got in the way.  And now, he’s climbed a number of smaller mountains, and is much further along with his plan to climb Mount Rainier to the very top.</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Small, planned steps combine to take us to where we want to be.  For many people, if they’re going to be successful, they aren’t going to start with really big goals like Mount Rainier.  They’re going to want to do things like starting to take a daily walk, or starting to do the dishes every evening, or beginning to get out with friends.  And they may decide to make bigger goals as they achieve the smaller ones.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 good way to start is by something called the “Two-minute Rule.”  With this rule, you’re telling yourself that you only have to do the thing you’re wanting to get better at, but having trouble starting, for two minutes.  Two minutes of dishes, then you can stop.  Two minutes of walking.  You’re making the steps so small that they’re doable, they’re easy to start.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Other strategies that can make taking the steps routine are to remind yourself with timers; lay out the things in advance that you’ll need to start the step (for instance, setting your shoes by the door when you’re planning to walk in the morning); or putting a note in a place you’ll notice it.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a0f3e3d0b8_0_167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ga0f3e3d0b8_0_167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a0f3e3d0b8_0_16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a0f3e3d0b8_0_17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a0f3e3d0b8_0_17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ga0f3e3d0b8_0_17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ga0f3e3d0b8_0_17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ga0f3e3d0b8_0_17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ga0f3e3d0b8_0_17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ga0f3e3d0b8_0_171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ga0f3e3d0b8_0_1719"/>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ga0f3e3d0b8_0_171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0" name="Google Shape;60;ga0f3e3d0b8_0_17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ga0f3e3d0b8_0_17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a0f3e3d0b8_0_17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a0f3e3d0b8_0_167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a0f3e3d0b8_0_16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a0f3e3d0b8_0_168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a0f3e3d0b8_0_1683"/>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ga0f3e3d0b8_0_1683"/>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ga0f3e3d0b8_0_16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a0f3e3d0b8_0_168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a0f3e3d0b8_0_16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a0f3e3d0b8_0_169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a0f3e3d0b8_0_169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ga0f3e3d0b8_0_16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a0f3e3d0b8_0_1695"/>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a0f3e3d0b8_0_16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a0f3e3d0b8_0_169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a0f3e3d0b8_0_169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a0f3e3d0b8_0_169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a0f3e3d0b8_0_169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ga0f3e3d0b8_0_16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a0f3e3d0b8_0_170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3" name="Google Shape;43;ga0f3e3d0b8_0_17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a0f3e3d0b8_0_170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a0f3e3d0b8_0_170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ga0f3e3d0b8_0_17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a0f3e3d0b8_0_166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a0f3e3d0b8_0_166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ga0f3e3d0b8_0_166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
        <p:cNvGrpSpPr/>
        <p:nvPr/>
      </p:nvGrpSpPr>
      <p:grpSpPr>
        <a:xfrm>
          <a:off x="0" y="0"/>
          <a:ext cx="0" cy="0"/>
          <a:chOff x="0" y="0"/>
          <a:chExt cx="0" cy="0"/>
        </a:xfrm>
      </p:grpSpPr>
      <p:sp>
        <p:nvSpPr>
          <p:cNvPr id="67" name="Google Shape;67;ga06c0ed732_0_13"/>
          <p:cNvSpPr txBox="1">
            <a:spLocks noGrp="1"/>
          </p:cNvSpPr>
          <p:nvPr>
            <p:ph type="body" idx="1"/>
          </p:nvPr>
        </p:nvSpPr>
        <p:spPr>
          <a:xfrm>
            <a:off x="838200" y="1737975"/>
            <a:ext cx="10515600" cy="3029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2400"/>
              <a:buNone/>
            </a:pPr>
            <a:endParaRPr/>
          </a:p>
          <a:p>
            <a:pPr marL="0" lvl="0" indent="0" algn="ctr" rtl="0">
              <a:spcBef>
                <a:spcPts val="1000"/>
              </a:spcBef>
              <a:spcAft>
                <a:spcPts val="0"/>
              </a:spcAft>
              <a:buSzPts val="2400"/>
              <a:buNone/>
            </a:pPr>
            <a:endParaRPr/>
          </a:p>
          <a:p>
            <a:pPr marL="0" lvl="0" indent="0" algn="ctr" rtl="0">
              <a:spcBef>
                <a:spcPts val="1000"/>
              </a:spcBef>
              <a:spcAft>
                <a:spcPts val="0"/>
              </a:spcAft>
              <a:buSzPts val="2400"/>
              <a:buNone/>
            </a:pP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endParaRPr/>
          </a:p>
        </p:txBody>
      </p:sp>
      <p:sp>
        <p:nvSpPr>
          <p:cNvPr id="68" name="Google Shape;68;ga06c0ed732_0_13"/>
          <p:cNvSpPr txBox="1">
            <a:spLocks noGrp="1"/>
          </p:cNvSpPr>
          <p:nvPr>
            <p:ph type="title"/>
          </p:nvPr>
        </p:nvSpPr>
        <p:spPr>
          <a:xfrm>
            <a:off x="838200" y="2187375"/>
            <a:ext cx="10515600" cy="34098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US" sz="5000" b="1" dirty="0">
                <a:latin typeface="Calibri"/>
                <a:ea typeface="Calibri"/>
                <a:cs typeface="Calibri"/>
                <a:sym typeface="Calibri"/>
              </a:rPr>
              <a:t>ABCs of Problem Solving and Reconnecting to Your Goals after Brain Injury – Part 2</a:t>
            </a:r>
            <a:endParaRPr dirty="0">
              <a:latin typeface="Calibri"/>
              <a:ea typeface="Calibri"/>
              <a:cs typeface="Calibri"/>
              <a:sym typeface="Calibri"/>
            </a:endParaRPr>
          </a:p>
        </p:txBody>
      </p:sp>
      <p:pic>
        <p:nvPicPr>
          <p:cNvPr id="69" name="Google Shape;69;ga06c0ed732_0_13"/>
          <p:cNvPicPr preferRelativeResize="0"/>
          <p:nvPr/>
        </p:nvPicPr>
        <p:blipFill>
          <a:blip r:embed="rId3">
            <a:alphaModFix/>
          </a:blip>
          <a:stretch>
            <a:fillRect/>
          </a:stretch>
        </p:blipFill>
        <p:spPr>
          <a:xfrm>
            <a:off x="9267034" y="4517629"/>
            <a:ext cx="2035474" cy="2035474"/>
          </a:xfrm>
          <a:prstGeom prst="rect">
            <a:avLst/>
          </a:prstGeom>
          <a:noFill/>
          <a:ln>
            <a:noFill/>
          </a:ln>
        </p:spPr>
      </p:pic>
      <p:pic>
        <p:nvPicPr>
          <p:cNvPr id="70" name="Google Shape;70;ga06c0ed732_0_13"/>
          <p:cNvPicPr preferRelativeResize="0"/>
          <p:nvPr/>
        </p:nvPicPr>
        <p:blipFill>
          <a:blip r:embed="rId3">
            <a:alphaModFix/>
          </a:blip>
          <a:stretch>
            <a:fillRect/>
          </a:stretch>
        </p:blipFill>
        <p:spPr>
          <a:xfrm>
            <a:off x="838200" y="4422976"/>
            <a:ext cx="2035475" cy="2035474"/>
          </a:xfrm>
          <a:prstGeom prst="rect">
            <a:avLst/>
          </a:prstGeom>
          <a:noFill/>
          <a:ln>
            <a:noFill/>
          </a:ln>
        </p:spPr>
      </p:pic>
      <p:pic>
        <p:nvPicPr>
          <p:cNvPr id="3" name="Picture 2">
            <a:extLst>
              <a:ext uri="{FF2B5EF4-FFF2-40B4-BE49-F238E27FC236}">
                <a16:creationId xmlns="" xmlns:a16="http://schemas.microsoft.com/office/drawing/2014/main" id="{11899559-E160-7945-8647-71DFC84DF7CF}"/>
              </a:ext>
            </a:extLst>
          </p:cNvPr>
          <p:cNvPicPr>
            <a:picLocks noChangeAspect="1"/>
          </p:cNvPicPr>
          <p:nvPr/>
        </p:nvPicPr>
        <p:blipFill>
          <a:blip r:embed="rId4"/>
          <a:stretch>
            <a:fillRect/>
          </a:stretch>
        </p:blipFill>
        <p:spPr>
          <a:xfrm>
            <a:off x="2761870" y="308362"/>
            <a:ext cx="6668259" cy="20354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 xmlns:a16="http://schemas.microsoft.com/office/drawing/2014/main" id="{1CB604DE-4348-4C8A-827F-34229E5508C3}"/>
              </a:ext>
            </a:extLst>
          </p:cNvPr>
          <p:cNvPicPr>
            <a:picLocks noChangeAspect="1"/>
          </p:cNvPicPr>
          <p:nvPr/>
        </p:nvPicPr>
        <p:blipFill>
          <a:blip r:embed="rId3"/>
          <a:stretch>
            <a:fillRect/>
          </a:stretch>
        </p:blipFill>
        <p:spPr>
          <a:xfrm>
            <a:off x="7164450" y="3075173"/>
            <a:ext cx="4762500" cy="3038475"/>
          </a:xfrm>
          <a:prstGeom prst="rect">
            <a:avLst/>
          </a:prstGeom>
        </p:spPr>
      </p:pic>
      <p:sp>
        <p:nvSpPr>
          <p:cNvPr id="146" name="Google Shape;146;ga069f6e28d_0_19"/>
          <p:cNvSpPr txBox="1">
            <a:spLocks noGrp="1"/>
          </p:cNvSpPr>
          <p:nvPr>
            <p:ph type="title"/>
          </p:nvPr>
        </p:nvSpPr>
        <p:spPr>
          <a:xfrm>
            <a:off x="415650" y="1304914"/>
            <a:ext cx="11292256" cy="763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1800"/>
              <a:buNone/>
            </a:pPr>
            <a:r>
              <a:rPr lang="en-US" sz="6000" b="1" dirty="0">
                <a:latin typeface="Calibri"/>
                <a:ea typeface="Calibri"/>
                <a:cs typeface="Calibri"/>
                <a:sym typeface="Calibri"/>
              </a:rPr>
              <a:t>PRINCIPLE #3:</a:t>
            </a:r>
            <a:r>
              <a:rPr lang="en-US" sz="5000" b="1" dirty="0">
                <a:latin typeface="Calibri"/>
                <a:ea typeface="Calibri"/>
                <a:cs typeface="Calibri"/>
                <a:sym typeface="Calibri"/>
              </a:rPr>
              <a:t> You Want </a:t>
            </a:r>
            <a:br>
              <a:rPr lang="en-US" sz="5000" b="1" dirty="0">
                <a:latin typeface="Calibri"/>
                <a:ea typeface="Calibri"/>
                <a:cs typeface="Calibri"/>
                <a:sym typeface="Calibri"/>
              </a:rPr>
            </a:br>
            <a:r>
              <a:rPr lang="en-US" sz="5000" b="1" dirty="0">
                <a:latin typeface="Calibri"/>
                <a:ea typeface="Calibri"/>
                <a:cs typeface="Calibri"/>
                <a:sym typeface="Calibri"/>
              </a:rPr>
              <a:t>Your Goal to be EASY</a:t>
            </a:r>
            <a:endParaRPr sz="5000" b="1" dirty="0">
              <a:latin typeface="Calibri"/>
              <a:ea typeface="Calibri"/>
              <a:cs typeface="Calibri"/>
              <a:sym typeface="Calibri"/>
            </a:endParaRPr>
          </a:p>
          <a:p>
            <a:pPr marL="0" lvl="0" indent="0" algn="l" rtl="0">
              <a:lnSpc>
                <a:spcPct val="90000"/>
              </a:lnSpc>
              <a:spcBef>
                <a:spcPts val="0"/>
              </a:spcBef>
              <a:spcAft>
                <a:spcPts val="0"/>
              </a:spcAft>
              <a:buSzPts val="1800"/>
              <a:buNone/>
            </a:pPr>
            <a:endParaRPr sz="5000" b="1" dirty="0"/>
          </a:p>
        </p:txBody>
      </p:sp>
      <p:sp>
        <p:nvSpPr>
          <p:cNvPr id="147" name="Google Shape;147;ga069f6e28d_0_19"/>
          <p:cNvSpPr txBox="1"/>
          <p:nvPr/>
        </p:nvSpPr>
        <p:spPr>
          <a:xfrm>
            <a:off x="705365" y="3334870"/>
            <a:ext cx="10781269" cy="3152831"/>
          </a:xfrm>
          <a:prstGeom prst="rect">
            <a:avLst/>
          </a:prstGeom>
          <a:noFill/>
          <a:ln>
            <a:noFill/>
          </a:ln>
        </p:spPr>
        <p:txBody>
          <a:bodyPr spcFirstLastPara="1" wrap="square" lIns="91425" tIns="91425" rIns="91425" bIns="91425" anchor="t" anchorCtr="0">
            <a:noAutofit/>
          </a:bodyPr>
          <a:lstStyle/>
          <a:p>
            <a:pPr marL="584200" marR="0" lvl="0" indent="-571500" algn="l" rtl="0">
              <a:lnSpc>
                <a:spcPct val="90000"/>
              </a:lnSpc>
              <a:spcBef>
                <a:spcPts val="0"/>
              </a:spcBef>
              <a:spcAft>
                <a:spcPts val="0"/>
              </a:spcAft>
              <a:buClr>
                <a:schemeClr val="dk1"/>
              </a:buClr>
              <a:buSzPct val="100000"/>
              <a:buFont typeface="Arial" panose="020B0604020202020204" pitchFamily="34" charset="0"/>
              <a:buChar char="•"/>
            </a:pPr>
            <a:r>
              <a:rPr lang="en-US" sz="3600" b="0" i="0" u="none" strike="noStrike" cap="none" dirty="0">
                <a:solidFill>
                  <a:schemeClr val="dk1"/>
                </a:solidFill>
                <a:latin typeface="Calibri"/>
                <a:ea typeface="Calibri"/>
                <a:cs typeface="Calibri"/>
                <a:sym typeface="Calibri"/>
              </a:rPr>
              <a:t>Make it </a:t>
            </a:r>
            <a:r>
              <a:rPr lang="en-US" sz="3600" b="1" i="0" u="none" strike="noStrike" cap="none" dirty="0">
                <a:solidFill>
                  <a:schemeClr val="dk1"/>
                </a:solidFill>
                <a:latin typeface="Calibri"/>
                <a:ea typeface="Calibri"/>
                <a:cs typeface="Calibri"/>
                <a:sym typeface="Calibri"/>
              </a:rPr>
              <a:t>small.</a:t>
            </a:r>
            <a:endParaRPr sz="3600" b="1" i="0" u="none" strike="noStrike" cap="none" dirty="0">
              <a:solidFill>
                <a:schemeClr val="dk1"/>
              </a:solidFill>
              <a:latin typeface="Calibri"/>
              <a:ea typeface="Calibri"/>
              <a:cs typeface="Calibri"/>
              <a:sym typeface="Calibri"/>
            </a:endParaRPr>
          </a:p>
          <a:p>
            <a:pPr marL="584200" marR="0" lvl="0" indent="-571500" algn="l" rtl="0">
              <a:lnSpc>
                <a:spcPct val="90000"/>
              </a:lnSpc>
              <a:spcBef>
                <a:spcPts val="1000"/>
              </a:spcBef>
              <a:spcAft>
                <a:spcPts val="0"/>
              </a:spcAft>
              <a:buClr>
                <a:schemeClr val="dk1"/>
              </a:buClr>
              <a:buSzPct val="100000"/>
              <a:buFont typeface="Arial" panose="020B0604020202020204" pitchFamily="34" charset="0"/>
              <a:buChar char="•"/>
            </a:pPr>
            <a:r>
              <a:rPr lang="en-US" sz="3600" b="0" i="0" u="none" strike="noStrike" cap="none" dirty="0">
                <a:solidFill>
                  <a:schemeClr val="dk1"/>
                </a:solidFill>
                <a:latin typeface="Calibri"/>
                <a:ea typeface="Calibri"/>
                <a:cs typeface="Calibri"/>
                <a:sym typeface="Calibri"/>
              </a:rPr>
              <a:t>Try the </a:t>
            </a:r>
            <a:r>
              <a:rPr lang="en-US" sz="3600" b="1" i="0" u="none" strike="noStrike" cap="none" dirty="0">
                <a:solidFill>
                  <a:schemeClr val="dk1"/>
                </a:solidFill>
                <a:latin typeface="Calibri"/>
                <a:ea typeface="Calibri"/>
                <a:cs typeface="Calibri"/>
                <a:sym typeface="Calibri"/>
              </a:rPr>
              <a:t>‘Two-minute Rule’.</a:t>
            </a:r>
            <a:endParaRPr sz="3600" b="1" i="0" u="none" strike="noStrike" cap="none" dirty="0">
              <a:solidFill>
                <a:schemeClr val="dk1"/>
              </a:solidFill>
              <a:latin typeface="Calibri"/>
              <a:ea typeface="Calibri"/>
              <a:cs typeface="Calibri"/>
              <a:sym typeface="Calibri"/>
            </a:endParaRPr>
          </a:p>
          <a:p>
            <a:pPr marL="584200" marR="0" lvl="0" indent="-571500" algn="l" rtl="0">
              <a:lnSpc>
                <a:spcPct val="90000"/>
              </a:lnSpc>
              <a:spcBef>
                <a:spcPts val="1000"/>
              </a:spcBef>
              <a:spcAft>
                <a:spcPts val="0"/>
              </a:spcAft>
              <a:buClr>
                <a:schemeClr val="dk1"/>
              </a:buClr>
              <a:buSzPct val="100000"/>
              <a:buFont typeface="Arial" panose="020B0604020202020204" pitchFamily="34" charset="0"/>
              <a:buChar char="•"/>
            </a:pPr>
            <a:r>
              <a:rPr lang="en-US" sz="3600" b="0" i="0" u="none" strike="noStrike" cap="none" dirty="0">
                <a:solidFill>
                  <a:schemeClr val="dk1"/>
                </a:solidFill>
                <a:latin typeface="Calibri"/>
                <a:ea typeface="Calibri"/>
                <a:cs typeface="Calibri"/>
                <a:sym typeface="Calibri"/>
              </a:rPr>
              <a:t>Use your </a:t>
            </a:r>
            <a:r>
              <a:rPr lang="en-US" sz="3600" b="1" i="0" u="none" strike="noStrike" cap="none" dirty="0">
                <a:solidFill>
                  <a:schemeClr val="dk1"/>
                </a:solidFill>
                <a:latin typeface="Calibri"/>
                <a:ea typeface="Calibri"/>
                <a:cs typeface="Calibri"/>
                <a:sym typeface="Calibri"/>
              </a:rPr>
              <a:t>strategies</a:t>
            </a:r>
            <a:r>
              <a:rPr lang="en-US" sz="3600" b="0" i="0" u="none" strike="noStrike" cap="none" dirty="0">
                <a:solidFill>
                  <a:schemeClr val="dk1"/>
                </a:solidFill>
                <a:latin typeface="Calibri"/>
                <a:ea typeface="Calibri"/>
                <a:cs typeface="Calibri"/>
                <a:sym typeface="Calibri"/>
              </a:rPr>
              <a:t> to remind you                            (e.g., timers, notes).</a:t>
            </a:r>
            <a:endParaRPr sz="3600" b="0" i="0" u="none" strike="noStrike" cap="none" dirty="0">
              <a:solidFill>
                <a:schemeClr val="dk1"/>
              </a:solidFill>
              <a:latin typeface="Calibri"/>
              <a:ea typeface="Calibri"/>
              <a:cs typeface="Calibri"/>
              <a:sym typeface="Calibri"/>
            </a:endParaRPr>
          </a:p>
        </p:txBody>
      </p:sp>
      <p:sp>
        <p:nvSpPr>
          <p:cNvPr id="148" name="Google Shape;148;ga069f6e28d_0_19"/>
          <p:cNvSpPr txBox="1"/>
          <p:nvPr/>
        </p:nvSpPr>
        <p:spPr>
          <a:xfrm>
            <a:off x="5027550" y="2961869"/>
            <a:ext cx="2136900" cy="17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 name="Google Shape;149;ga069f6e28d_0_19"/>
          <p:cNvSpPr txBox="1"/>
          <p:nvPr/>
        </p:nvSpPr>
        <p:spPr>
          <a:xfrm>
            <a:off x="5516225" y="4820475"/>
            <a:ext cx="2037600" cy="10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 name="Picture 1">
            <a:extLst>
              <a:ext uri="{FF2B5EF4-FFF2-40B4-BE49-F238E27FC236}">
                <a16:creationId xmlns="" xmlns:a16="http://schemas.microsoft.com/office/drawing/2014/main" id="{29D271FC-888C-4A89-82F5-73783286C82C}"/>
              </a:ext>
            </a:extLst>
          </p:cNvPr>
          <p:cNvPicPr>
            <a:picLocks noChangeAspect="1"/>
          </p:cNvPicPr>
          <p:nvPr/>
        </p:nvPicPr>
        <p:blipFill>
          <a:blip r:embed="rId4"/>
          <a:stretch>
            <a:fillRect/>
          </a:stretch>
        </p:blipFill>
        <p:spPr>
          <a:xfrm>
            <a:off x="684591" y="125047"/>
            <a:ext cx="3690185" cy="3049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a069f6e28d_0_23"/>
          <p:cNvSpPr txBox="1">
            <a:spLocks noGrp="1"/>
          </p:cNvSpPr>
          <p:nvPr>
            <p:ph type="title"/>
          </p:nvPr>
        </p:nvSpPr>
        <p:spPr>
          <a:xfrm>
            <a:off x="415599" y="674049"/>
            <a:ext cx="11360700" cy="763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100"/>
              <a:buFont typeface="Arial"/>
              <a:buNone/>
            </a:pPr>
            <a:r>
              <a:rPr lang="en-US" sz="6000" b="1">
                <a:latin typeface="Calibri"/>
                <a:ea typeface="Calibri"/>
                <a:cs typeface="Calibri"/>
                <a:sym typeface="Calibri"/>
              </a:rPr>
              <a:t>PRINCIPLE #4: </a:t>
            </a:r>
            <a:r>
              <a:rPr lang="en-US" sz="5000" b="1" dirty="0">
                <a:latin typeface="Calibri"/>
                <a:ea typeface="Calibri"/>
                <a:cs typeface="Calibri"/>
                <a:sym typeface="Calibri"/>
              </a:rPr>
              <a:t>You Want </a:t>
            </a:r>
            <a:br>
              <a:rPr lang="en-US" sz="5000" b="1" dirty="0">
                <a:latin typeface="Calibri"/>
                <a:ea typeface="Calibri"/>
                <a:cs typeface="Calibri"/>
                <a:sym typeface="Calibri"/>
              </a:rPr>
            </a:br>
            <a:r>
              <a:rPr lang="en-US" sz="5000" b="1" dirty="0">
                <a:latin typeface="Calibri"/>
                <a:ea typeface="Calibri"/>
                <a:cs typeface="Calibri"/>
                <a:sym typeface="Calibri"/>
              </a:rPr>
              <a:t>Your Goal to be SATISFYING</a:t>
            </a:r>
            <a:endParaRPr sz="5000" b="1" dirty="0">
              <a:latin typeface="Calibri"/>
              <a:ea typeface="Calibri"/>
              <a:cs typeface="Calibri"/>
              <a:sym typeface="Calibri"/>
            </a:endParaRPr>
          </a:p>
        </p:txBody>
      </p:sp>
      <p:sp>
        <p:nvSpPr>
          <p:cNvPr id="159" name="Google Shape;159;ga069f6e28d_0_23"/>
          <p:cNvSpPr txBox="1"/>
          <p:nvPr/>
        </p:nvSpPr>
        <p:spPr>
          <a:xfrm>
            <a:off x="674919" y="2828799"/>
            <a:ext cx="10842059" cy="124055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4000" i="1" dirty="0">
                <a:latin typeface="Calibri"/>
                <a:ea typeface="Calibri"/>
                <a:cs typeface="Calibri"/>
                <a:sym typeface="Calibri"/>
              </a:rPr>
              <a:t>*Pro tip:  It may not be satisfying until you’ve done it for awhile. </a:t>
            </a:r>
            <a:endParaRPr sz="4000" b="0" i="1"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 xmlns:a16="http://schemas.microsoft.com/office/drawing/2014/main" id="{B7BD1896-87B0-4CCE-8676-BAA0EA55365E}"/>
              </a:ext>
            </a:extLst>
          </p:cNvPr>
          <p:cNvPicPr>
            <a:picLocks noChangeAspect="1"/>
          </p:cNvPicPr>
          <p:nvPr/>
        </p:nvPicPr>
        <p:blipFill>
          <a:blip r:embed="rId3"/>
          <a:stretch>
            <a:fillRect/>
          </a:stretch>
        </p:blipFill>
        <p:spPr>
          <a:xfrm>
            <a:off x="600636" y="271602"/>
            <a:ext cx="3110752" cy="2638425"/>
          </a:xfrm>
          <a:prstGeom prst="rect">
            <a:avLst/>
          </a:prstGeom>
        </p:spPr>
      </p:pic>
      <p:pic>
        <p:nvPicPr>
          <p:cNvPr id="3" name="Picture 2">
            <a:extLst>
              <a:ext uri="{FF2B5EF4-FFF2-40B4-BE49-F238E27FC236}">
                <a16:creationId xmlns="" xmlns:a16="http://schemas.microsoft.com/office/drawing/2014/main" id="{DC7BDBA4-682B-49D9-B91D-513734F46C32}"/>
              </a:ext>
            </a:extLst>
          </p:cNvPr>
          <p:cNvPicPr>
            <a:picLocks noChangeAspect="1"/>
          </p:cNvPicPr>
          <p:nvPr/>
        </p:nvPicPr>
        <p:blipFill>
          <a:blip r:embed="rId4"/>
          <a:stretch>
            <a:fillRect/>
          </a:stretch>
        </p:blipFill>
        <p:spPr>
          <a:xfrm>
            <a:off x="8668872" y="3756213"/>
            <a:ext cx="2922390" cy="2793906"/>
          </a:xfrm>
          <a:prstGeom prst="rect">
            <a:avLst/>
          </a:prstGeom>
        </p:spPr>
      </p:pic>
      <p:pic>
        <p:nvPicPr>
          <p:cNvPr id="4" name="Picture 3">
            <a:extLst>
              <a:ext uri="{FF2B5EF4-FFF2-40B4-BE49-F238E27FC236}">
                <a16:creationId xmlns="" xmlns:a16="http://schemas.microsoft.com/office/drawing/2014/main" id="{AB621F2A-0A3E-437D-BC3D-9BF9262A38DE}"/>
              </a:ext>
            </a:extLst>
          </p:cNvPr>
          <p:cNvPicPr>
            <a:picLocks noChangeAspect="1"/>
          </p:cNvPicPr>
          <p:nvPr/>
        </p:nvPicPr>
        <p:blipFill>
          <a:blip r:embed="rId5"/>
          <a:stretch>
            <a:fillRect/>
          </a:stretch>
        </p:blipFill>
        <p:spPr>
          <a:xfrm>
            <a:off x="2375647" y="4256246"/>
            <a:ext cx="3483349" cy="24087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a0f3e3d0b8_0_566"/>
          <p:cNvSpPr txBox="1"/>
          <p:nvPr/>
        </p:nvSpPr>
        <p:spPr>
          <a:xfrm>
            <a:off x="1692548" y="206767"/>
            <a:ext cx="8806904" cy="63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i="0" u="none" strike="noStrike" cap="none" dirty="0">
                <a:solidFill>
                  <a:schemeClr val="dk1"/>
                </a:solidFill>
                <a:latin typeface="Calibri"/>
                <a:ea typeface="Calibri"/>
                <a:cs typeface="Calibri"/>
                <a:sym typeface="Calibri"/>
              </a:rPr>
              <a:t>MAKE YOUR GOALS OBVIOUS</a:t>
            </a:r>
            <a:endParaRPr b="1" dirty="0"/>
          </a:p>
        </p:txBody>
      </p:sp>
      <p:sp>
        <p:nvSpPr>
          <p:cNvPr id="186" name="Google Shape;186;ga0f3e3d0b8_0_566"/>
          <p:cNvSpPr txBox="1"/>
          <p:nvPr/>
        </p:nvSpPr>
        <p:spPr>
          <a:xfrm>
            <a:off x="845902" y="1235560"/>
            <a:ext cx="10500300" cy="52938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dirty="0">
                <a:solidFill>
                  <a:schemeClr val="dk1"/>
                </a:solidFill>
                <a:latin typeface="Calibri"/>
                <a:ea typeface="Calibri"/>
                <a:cs typeface="Calibri"/>
                <a:sym typeface="Calibri"/>
              </a:rPr>
              <a:t>Identify the OUTCOME you would like to achieve by noticing something you would like to be different, something that is important to you, or something you would like to be doing that you are not currently doing: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dirty="0">
                <a:solidFill>
                  <a:schemeClr val="dk1"/>
                </a:solidFill>
                <a:latin typeface="Ink Free" panose="03080402000500000000" pitchFamily="66" charset="0"/>
                <a:ea typeface="Architects Daughter"/>
                <a:cs typeface="Architects Daughter"/>
                <a:sym typeface="Architects Daughter"/>
              </a:rPr>
              <a:t>CLEAN MY KITCHEN</a:t>
            </a:r>
            <a:endParaRPr lang="en-US" b="1" dirty="0">
              <a:latin typeface="Ink Free" panose="03080402000500000000" pitchFamily="66" charset="0"/>
            </a:endParaRPr>
          </a:p>
          <a:p>
            <a:pPr marL="0" marR="0" lvl="0" indent="0" algn="ctr" rtl="0">
              <a:spcBef>
                <a:spcPts val="0"/>
              </a:spcBef>
              <a:spcAft>
                <a:spcPts val="0"/>
              </a:spcAft>
              <a:buNone/>
            </a:pPr>
            <a:r>
              <a:rPr lang="en-US" sz="6000" b="1" dirty="0">
                <a:solidFill>
                  <a:schemeClr val="dk1"/>
                </a:solidFill>
                <a:latin typeface="Ink Free" panose="03080402000500000000" pitchFamily="66" charset="0"/>
                <a:ea typeface="Architects Daughter"/>
                <a:cs typeface="Architects Daughter"/>
                <a:sym typeface="Architects Daughter"/>
              </a:rPr>
              <a:t>EVERY DAY</a:t>
            </a:r>
            <a:endParaRPr lang="en-US" b="1" dirty="0">
              <a:latin typeface="Ink Free" panose="03080402000500000000" pitchFamily="66" charset="0"/>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a0f3e3d0b8_0_646"/>
          <p:cNvSpPr txBox="1"/>
          <p:nvPr/>
        </p:nvSpPr>
        <p:spPr>
          <a:xfrm>
            <a:off x="1133288" y="194329"/>
            <a:ext cx="10212916" cy="842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IMPLEMENTATION INTENTION</a:t>
            </a:r>
            <a:endParaRPr b="1" dirty="0"/>
          </a:p>
        </p:txBody>
      </p:sp>
      <p:sp>
        <p:nvSpPr>
          <p:cNvPr id="192" name="Google Shape;192;ga0f3e3d0b8_0_646"/>
          <p:cNvSpPr txBox="1"/>
          <p:nvPr/>
        </p:nvSpPr>
        <p:spPr>
          <a:xfrm>
            <a:off x="845904" y="1191523"/>
            <a:ext cx="10500300" cy="52938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chemeClr val="dk1"/>
                </a:solidFill>
                <a:latin typeface="Calibri"/>
                <a:ea typeface="Calibri"/>
                <a:cs typeface="Calibri"/>
                <a:sym typeface="Calibri"/>
              </a:rPr>
              <a:t>I will 			</a:t>
            </a:r>
            <a:r>
              <a:rPr lang="en-US" sz="4000" dirty="0">
                <a:solidFill>
                  <a:schemeClr val="dk1"/>
                </a:solidFill>
                <a:latin typeface="Ink Free" panose="020F0502020204030204" pitchFamily="34" charset="0"/>
                <a:ea typeface="Architects Daughter"/>
                <a:cs typeface="Architects Daughter"/>
                <a:sym typeface="Architects Daughter"/>
              </a:rPr>
              <a:t>DO MY DISHES</a:t>
            </a:r>
            <a:r>
              <a:rPr lang="en-US" sz="4000" dirty="0">
                <a:solidFill>
                  <a:schemeClr val="dk1"/>
                </a:solidFill>
                <a:latin typeface="Architects Daughter"/>
                <a:ea typeface="Architects Daughter"/>
                <a:cs typeface="Architects Daughter"/>
                <a:sym typeface="Architects Daughter"/>
              </a:rPr>
              <a:t>			</a:t>
            </a:r>
            <a:r>
              <a:rPr lang="en-US" sz="4000" dirty="0">
                <a:solidFill>
                  <a:schemeClr val="dk1"/>
                </a:solidFill>
                <a:latin typeface="Calibri"/>
                <a:ea typeface="Calibri"/>
                <a:cs typeface="Calibri"/>
                <a:sym typeface="Calibri"/>
              </a:rPr>
              <a:t>	</a:t>
            </a:r>
            <a:endParaRPr dirty="0"/>
          </a:p>
          <a:p>
            <a:pPr marL="0" marR="0" lvl="0" indent="0" rtl="0">
              <a:spcBef>
                <a:spcPts val="0"/>
              </a:spcBef>
              <a:spcAft>
                <a:spcPts val="0"/>
              </a:spcAft>
              <a:buNone/>
            </a:pPr>
            <a:r>
              <a:rPr lang="en-US" dirty="0">
                <a:solidFill>
                  <a:schemeClr val="dk1"/>
                </a:solidFill>
                <a:latin typeface="Calibri" panose="020F0502020204030204" pitchFamily="34" charset="0"/>
                <a:ea typeface="Calibri"/>
                <a:cs typeface="Calibri"/>
                <a:sym typeface="Calibri"/>
              </a:rPr>
              <a:t>            </a:t>
            </a:r>
          </a:p>
          <a:p>
            <a:pPr marL="0" marR="0" lvl="0" indent="0" rtl="0">
              <a:spcBef>
                <a:spcPts val="0"/>
              </a:spcBef>
              <a:spcAft>
                <a:spcPts val="0"/>
              </a:spcAft>
              <a:buNone/>
            </a:pPr>
            <a:r>
              <a:rPr lang="en-US" sz="3200" dirty="0">
                <a:solidFill>
                  <a:schemeClr val="dk1"/>
                </a:solidFill>
                <a:latin typeface="Calibri" panose="020F0502020204030204" pitchFamily="34" charset="0"/>
                <a:ea typeface="Calibri"/>
                <a:cs typeface="Calibri"/>
                <a:sym typeface="Calibri"/>
              </a:rPr>
              <a:t>[</a:t>
            </a:r>
            <a:r>
              <a:rPr lang="en-US" sz="3200" dirty="0">
                <a:solidFill>
                  <a:srgbClr val="C00000"/>
                </a:solidFill>
                <a:latin typeface="Calibri" panose="020F0502020204030204" pitchFamily="34" charset="0"/>
                <a:ea typeface="Calibri"/>
                <a:cs typeface="Calibri"/>
                <a:sym typeface="Calibri"/>
              </a:rPr>
              <a:t>BEHAVIOR</a:t>
            </a:r>
            <a:r>
              <a:rPr lang="en-US" sz="3200" dirty="0">
                <a:solidFill>
                  <a:schemeClr val="dk1"/>
                </a:solidFill>
                <a:latin typeface="Calibri" panose="020F0502020204030204" pitchFamily="34" charset="0"/>
                <a:ea typeface="Calibri"/>
                <a:cs typeface="Calibri"/>
                <a:sym typeface="Calibri"/>
              </a:rPr>
              <a:t>] / [</a:t>
            </a:r>
            <a:r>
              <a:rPr lang="en-US" sz="3200" dirty="0">
                <a:solidFill>
                  <a:srgbClr val="C00000"/>
                </a:solidFill>
                <a:latin typeface="Calibri" panose="020F0502020204030204" pitchFamily="34" charset="0"/>
                <a:ea typeface="Calibri"/>
                <a:cs typeface="Calibri"/>
                <a:sym typeface="Calibri"/>
              </a:rPr>
              <a:t>Use Your Outcome from Above to Guide You</a:t>
            </a:r>
            <a:r>
              <a:rPr lang="en-US" sz="3200" dirty="0">
                <a:solidFill>
                  <a:schemeClr val="dk1"/>
                </a:solidFill>
                <a:latin typeface="Calibri" panose="020F0502020204030204" pitchFamily="34" charset="0"/>
                <a:ea typeface="Calibri"/>
                <a:cs typeface="Calibri"/>
                <a:sym typeface="Calibri"/>
              </a:rPr>
              <a:t>]</a:t>
            </a:r>
            <a:endParaRPr sz="3200" dirty="0">
              <a:latin typeface="Calibri" panose="020F0502020204030204" pitchFamily="34" charset="0"/>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    At 	       	  	 </a:t>
            </a:r>
            <a:r>
              <a:rPr lang="en-US" sz="4000" dirty="0">
                <a:solidFill>
                  <a:schemeClr val="dk1"/>
                </a:solidFill>
                <a:latin typeface="Ink Free" panose="03080402000500000000" pitchFamily="66" charset="0"/>
                <a:ea typeface="Architects Daughter"/>
                <a:cs typeface="Architects Daughter"/>
                <a:sym typeface="Architects Daughter"/>
              </a:rPr>
              <a:t>by 8:00 pm</a:t>
            </a:r>
          </a:p>
          <a:p>
            <a:pPr marL="0" marR="0" lvl="0" indent="0" algn="l" rtl="0">
              <a:spcBef>
                <a:spcPts val="0"/>
              </a:spcBef>
              <a:spcAft>
                <a:spcPts val="0"/>
              </a:spcAft>
              <a:buNone/>
            </a:pPr>
            <a:endParaRPr lang="en-US" dirty="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r>
              <a:rPr lang="en-US" sz="4000" dirty="0">
                <a:solidFill>
                  <a:schemeClr val="dk1"/>
                </a:solidFill>
                <a:latin typeface="Architects Daughter"/>
                <a:ea typeface="Architects Daughter"/>
                <a:cs typeface="Architects Daughter"/>
                <a:sym typeface="Architects Daughter"/>
              </a:rPr>
              <a:t>				</a:t>
            </a:r>
            <a:r>
              <a:rPr lang="en-US" sz="4000" dirty="0">
                <a:solidFill>
                  <a:schemeClr val="dk1"/>
                </a:solidFill>
                <a:latin typeface="Calibri"/>
                <a:ea typeface="Calibri"/>
                <a:cs typeface="Calibri"/>
                <a:sym typeface="Calibri"/>
              </a:rPr>
              <a:t>   [</a:t>
            </a:r>
            <a:r>
              <a:rPr lang="en-US" sz="3200" dirty="0">
                <a:solidFill>
                  <a:srgbClr val="C00000"/>
                </a:solidFill>
                <a:latin typeface="Calibri"/>
                <a:ea typeface="Calibri"/>
                <a:cs typeface="Calibri"/>
                <a:sym typeface="Calibri"/>
              </a:rPr>
              <a:t>WHEN</a:t>
            </a:r>
            <a:r>
              <a:rPr lang="en-US" sz="4000" dirty="0">
                <a:solidFill>
                  <a:schemeClr val="dk1"/>
                </a:solidFill>
                <a:latin typeface="Calibri"/>
                <a:ea typeface="Calibri"/>
                <a:cs typeface="Calibri"/>
                <a:sym typeface="Calibri"/>
              </a:rPr>
              <a:t>]</a:t>
            </a:r>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    In 			</a:t>
            </a:r>
            <a:r>
              <a:rPr lang="en-US" sz="4000" dirty="0">
                <a:solidFill>
                  <a:schemeClr val="dk1"/>
                </a:solidFill>
                <a:latin typeface="Ink Free" panose="03080402000500000000" pitchFamily="66" charset="0"/>
                <a:ea typeface="Calibri"/>
                <a:cs typeface="Calibri"/>
                <a:sym typeface="Calibri"/>
              </a:rPr>
              <a:t>In My Kitchen</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	 	   		  [</a:t>
            </a:r>
            <a:r>
              <a:rPr lang="en-US" sz="3200" dirty="0">
                <a:solidFill>
                  <a:srgbClr val="C00000"/>
                </a:solidFill>
                <a:latin typeface="Calibri"/>
                <a:ea typeface="Calibri"/>
                <a:cs typeface="Calibri"/>
                <a:sym typeface="Calibri"/>
              </a:rPr>
              <a:t>WHERE</a:t>
            </a:r>
            <a:r>
              <a:rPr lang="en-US" sz="40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2" name="Straight Arrow Connector 1">
            <a:extLst>
              <a:ext uri="{FF2B5EF4-FFF2-40B4-BE49-F238E27FC236}">
                <a16:creationId xmlns="" xmlns:a16="http://schemas.microsoft.com/office/drawing/2014/main" id="{B0FA48AA-9BEF-4A41-BB85-0BBB21FC09EF}"/>
              </a:ext>
            </a:extLst>
          </p:cNvPr>
          <p:cNvCxnSpPr>
            <a:cxnSpLocks/>
          </p:cNvCxnSpPr>
          <p:nvPr/>
        </p:nvCxnSpPr>
        <p:spPr>
          <a:xfrm>
            <a:off x="2565400" y="1915583"/>
            <a:ext cx="6879166"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 xmlns:a16="http://schemas.microsoft.com/office/drawing/2014/main" id="{279933F7-FD60-954A-807F-9FC4E431B5B4}"/>
              </a:ext>
            </a:extLst>
          </p:cNvPr>
          <p:cNvCxnSpPr>
            <a:cxnSpLocks/>
          </p:cNvCxnSpPr>
          <p:nvPr/>
        </p:nvCxnSpPr>
        <p:spPr>
          <a:xfrm>
            <a:off x="2565400" y="3694489"/>
            <a:ext cx="6879166"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 xmlns:a16="http://schemas.microsoft.com/office/drawing/2014/main" id="{89B6D1B0-4BCB-6D4E-A557-80918CD566CB}"/>
              </a:ext>
            </a:extLst>
          </p:cNvPr>
          <p:cNvCxnSpPr>
            <a:cxnSpLocks/>
          </p:cNvCxnSpPr>
          <p:nvPr/>
        </p:nvCxnSpPr>
        <p:spPr>
          <a:xfrm>
            <a:off x="2497667" y="5549900"/>
            <a:ext cx="6879166" cy="0"/>
          </a:xfrm>
          <a:prstGeom prst="straightConnector1">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a0f3e3d0b8_0_726"/>
          <p:cNvSpPr txBox="1"/>
          <p:nvPr/>
        </p:nvSpPr>
        <p:spPr>
          <a:xfrm>
            <a:off x="1617321" y="196493"/>
            <a:ext cx="89574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MAKE YOUR GOALS ATTRACTIVE</a:t>
            </a:r>
            <a:endParaRPr b="1" dirty="0"/>
          </a:p>
        </p:txBody>
      </p:sp>
      <p:sp>
        <p:nvSpPr>
          <p:cNvPr id="198" name="Google Shape;198;ga0f3e3d0b8_0_726"/>
          <p:cNvSpPr txBox="1"/>
          <p:nvPr/>
        </p:nvSpPr>
        <p:spPr>
          <a:xfrm>
            <a:off x="845905" y="1058393"/>
            <a:ext cx="10500300" cy="5603224"/>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chemeClr val="tx1"/>
                </a:solidFill>
                <a:latin typeface="Calibri"/>
                <a:ea typeface="Calibri"/>
                <a:cs typeface="Calibri"/>
                <a:sym typeface="Calibri"/>
              </a:rPr>
              <a:t>Write your </a:t>
            </a:r>
            <a:r>
              <a:rPr lang="en-US" sz="3000" b="1">
                <a:solidFill>
                  <a:schemeClr val="tx1"/>
                </a:solidFill>
                <a:latin typeface="Calibri"/>
                <a:ea typeface="Calibri"/>
                <a:cs typeface="Calibri"/>
                <a:sym typeface="Calibri"/>
              </a:rPr>
              <a:t>implementation intention</a:t>
            </a:r>
            <a:r>
              <a:rPr lang="en-US" sz="3000">
                <a:solidFill>
                  <a:schemeClr val="tx1"/>
                </a:solidFill>
                <a:latin typeface="Calibri"/>
                <a:ea typeface="Calibri"/>
                <a:cs typeface="Calibri"/>
                <a:sym typeface="Calibri"/>
              </a:rPr>
              <a:t> here: </a:t>
            </a:r>
            <a:endParaRPr>
              <a:solidFill>
                <a:schemeClr val="tx1"/>
              </a:solidFill>
            </a:endParaRPr>
          </a:p>
          <a:p>
            <a:pPr marL="0" marR="0" lvl="0" indent="0" algn="ctr" rtl="0">
              <a:spcBef>
                <a:spcPts val="0"/>
              </a:spcBef>
              <a:spcAft>
                <a:spcPts val="0"/>
              </a:spcAft>
              <a:buNone/>
            </a:pPr>
            <a:r>
              <a:rPr lang="en-US" sz="3200">
                <a:solidFill>
                  <a:schemeClr val="tx1"/>
                </a:solidFill>
                <a:latin typeface="Calibri"/>
                <a:ea typeface="Calibri"/>
                <a:cs typeface="Calibri"/>
                <a:sym typeface="Calibri"/>
              </a:rPr>
              <a:t> </a:t>
            </a:r>
            <a:r>
              <a:rPr lang="en-US" sz="3200" b="1">
                <a:solidFill>
                  <a:schemeClr val="tx1"/>
                </a:solidFill>
                <a:latin typeface="Ink Free" panose="03080402000500000000" pitchFamily="66" charset="0"/>
                <a:ea typeface="Architects Daughter"/>
                <a:cs typeface="Architects Daughter"/>
                <a:sym typeface="Architects Daughter"/>
              </a:rPr>
              <a:t>I WILL DO MY DISHES BY 8:00 PM IN MY KITCHEN.</a:t>
            </a:r>
            <a:r>
              <a:rPr lang="en-US" sz="5400">
                <a:solidFill>
                  <a:schemeClr val="tx1"/>
                </a:solidFill>
                <a:latin typeface="Calibri"/>
                <a:ea typeface="Calibri"/>
                <a:cs typeface="Calibri"/>
                <a:sym typeface="Calibri"/>
              </a:rPr>
              <a:t>	</a:t>
            </a:r>
            <a:endParaRPr>
              <a:solidFill>
                <a:schemeClr val="tx1"/>
              </a:solidFill>
            </a:endParaRPr>
          </a:p>
          <a:p>
            <a:pPr marL="0" marR="0" lvl="0" indent="0" algn="l" rtl="0">
              <a:spcBef>
                <a:spcPts val="0"/>
              </a:spcBef>
              <a:spcAft>
                <a:spcPts val="0"/>
              </a:spcAft>
              <a:buNone/>
            </a:pPr>
            <a:r>
              <a:rPr lang="en-US" sz="3200">
                <a:solidFill>
                  <a:schemeClr val="tx1"/>
                </a:solidFill>
                <a:latin typeface="Calibri"/>
                <a:ea typeface="Calibri"/>
                <a:cs typeface="Calibri"/>
                <a:sym typeface="Calibri"/>
              </a:rPr>
              <a:t>					</a:t>
            </a:r>
            <a:endParaRPr>
              <a:solidFill>
                <a:schemeClr val="tx1"/>
              </a:solidFill>
            </a:endParaRPr>
          </a:p>
          <a:p>
            <a:pPr marL="0" marR="0" lvl="0" indent="0" algn="l" rtl="0">
              <a:spcBef>
                <a:spcPts val="0"/>
              </a:spcBef>
              <a:spcAft>
                <a:spcPts val="0"/>
              </a:spcAft>
              <a:buNone/>
            </a:pPr>
            <a:endParaRPr lang="en-US" sz="3000">
              <a:solidFill>
                <a:schemeClr val="tx1"/>
              </a:solidFill>
              <a:latin typeface="Calibri"/>
              <a:ea typeface="Calibri"/>
              <a:cs typeface="Calibri"/>
              <a:sym typeface="Calibri"/>
            </a:endParaRPr>
          </a:p>
          <a:p>
            <a:pPr marL="0" marR="0" lvl="0" indent="0" algn="l" rtl="0">
              <a:spcBef>
                <a:spcPts val="0"/>
              </a:spcBef>
              <a:spcAft>
                <a:spcPts val="0"/>
              </a:spcAft>
              <a:buNone/>
            </a:pPr>
            <a:r>
              <a:rPr lang="en-US" sz="3000">
                <a:solidFill>
                  <a:schemeClr val="tx1"/>
                </a:solidFill>
                <a:latin typeface="Calibri"/>
                <a:ea typeface="Calibri"/>
                <a:cs typeface="Calibri"/>
                <a:sym typeface="Calibri"/>
              </a:rPr>
              <a:t>Add to your implementation an action you will take that will increase the chances of following through. (It could be to ask a person/people to support you; set a timer to remind yourself; prepare ahead something you will need to follow through):</a:t>
            </a:r>
            <a:endParaRPr>
              <a:solidFill>
                <a:schemeClr val="tx1"/>
              </a:solidFill>
            </a:endParaRPr>
          </a:p>
          <a:p>
            <a:pPr marL="0" marR="0" lvl="0" indent="0" algn="l" rtl="0">
              <a:spcBef>
                <a:spcPts val="0"/>
              </a:spcBef>
              <a:spcAft>
                <a:spcPts val="0"/>
              </a:spcAft>
              <a:buNone/>
            </a:pPr>
            <a:endParaRPr lang="en-US" sz="3200">
              <a:solidFill>
                <a:schemeClr val="tx1"/>
              </a:solidFill>
              <a:latin typeface="Architects Daughter"/>
              <a:ea typeface="Architects Daughter"/>
              <a:cs typeface="Architects Daughter"/>
              <a:sym typeface="Architects Daughter"/>
            </a:endParaRPr>
          </a:p>
          <a:p>
            <a:pPr marL="0" marR="0" lvl="0" indent="0" algn="ctr" rtl="0">
              <a:spcBef>
                <a:spcPts val="0"/>
              </a:spcBef>
              <a:spcAft>
                <a:spcPts val="0"/>
              </a:spcAft>
              <a:buNone/>
            </a:pPr>
            <a:r>
              <a:rPr lang="en-US" sz="3200" b="1">
                <a:solidFill>
                  <a:schemeClr val="tx1"/>
                </a:solidFill>
                <a:latin typeface="Ink Free" panose="03080402000500000000" pitchFamily="66" charset="0"/>
                <a:ea typeface="Architects Daughter"/>
                <a:cs typeface="Architects Daughter"/>
                <a:sym typeface="Architects Daughter"/>
              </a:rPr>
              <a:t>I WILL PUT AN ALARM REMINDER IN MY PHONE.</a:t>
            </a:r>
          </a:p>
          <a:p>
            <a:pPr marL="0" marR="0" lvl="0" indent="0" algn="l" rtl="0">
              <a:spcBef>
                <a:spcPts val="0"/>
              </a:spcBef>
              <a:spcAft>
                <a:spcPts val="0"/>
              </a:spcAft>
              <a:buNone/>
            </a:pPr>
            <a:r>
              <a:rPr lang="en-US" sz="3200">
                <a:solidFill>
                  <a:schemeClr val="tx1"/>
                </a:solidFill>
                <a:latin typeface="Calibri"/>
                <a:ea typeface="Calibri"/>
                <a:cs typeface="Calibri"/>
                <a:sym typeface="Calibri"/>
              </a:rPr>
              <a:t>	</a:t>
            </a:r>
            <a:r>
              <a:rPr lang="en-US" sz="5400">
                <a:solidFill>
                  <a:schemeClr val="dk1"/>
                </a:solidFill>
                <a:latin typeface="Calibri"/>
                <a:ea typeface="Calibri"/>
                <a:cs typeface="Calibri"/>
                <a:sym typeface="Calibri"/>
              </a:rPr>
              <a:t>		</a:t>
            </a:r>
            <a:endParaRPr/>
          </a:p>
        </p:txBody>
      </p:sp>
      <p:sp>
        <p:nvSpPr>
          <p:cNvPr id="199" name="Google Shape;199;ga0f3e3d0b8_0_726"/>
          <p:cNvSpPr/>
          <p:nvPr/>
        </p:nvSpPr>
        <p:spPr>
          <a:xfrm>
            <a:off x="5742396" y="2630184"/>
            <a:ext cx="504300" cy="534300"/>
          </a:xfrm>
          <a:prstGeom prst="mathPlus">
            <a:avLst>
              <a:gd name="adj1" fmla="val 2352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Straight Arrow Connector 1">
            <a:extLst>
              <a:ext uri="{FF2B5EF4-FFF2-40B4-BE49-F238E27FC236}">
                <a16:creationId xmlns="" xmlns:a16="http://schemas.microsoft.com/office/drawing/2014/main" id="{CB312A91-6154-DB40-B017-A419ABCC4BA3}"/>
              </a:ext>
            </a:extLst>
          </p:cNvPr>
          <p:cNvCxnSpPr>
            <a:cxnSpLocks/>
          </p:cNvCxnSpPr>
          <p:nvPr/>
        </p:nvCxnSpPr>
        <p:spPr>
          <a:xfrm>
            <a:off x="1005417" y="2423584"/>
            <a:ext cx="10117666"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 xmlns:a16="http://schemas.microsoft.com/office/drawing/2014/main" id="{760618F1-0A15-504A-8CE2-B7376C3D2219}"/>
              </a:ext>
            </a:extLst>
          </p:cNvPr>
          <p:cNvCxnSpPr>
            <a:cxnSpLocks/>
          </p:cNvCxnSpPr>
          <p:nvPr/>
        </p:nvCxnSpPr>
        <p:spPr>
          <a:xfrm>
            <a:off x="1100667" y="6212417"/>
            <a:ext cx="10022416" cy="0"/>
          </a:xfrm>
          <a:prstGeom prst="straightConnector1">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a0f3e3d0b8_0_807"/>
          <p:cNvSpPr txBox="1"/>
          <p:nvPr/>
        </p:nvSpPr>
        <p:spPr>
          <a:xfrm>
            <a:off x="2104500" y="130294"/>
            <a:ext cx="79830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MAKE YOUR PLAN</a:t>
            </a:r>
            <a:endParaRPr b="1" dirty="0"/>
          </a:p>
        </p:txBody>
      </p:sp>
      <p:sp>
        <p:nvSpPr>
          <p:cNvPr id="205" name="Google Shape;205;ga0f3e3d0b8_0_807"/>
          <p:cNvSpPr txBox="1"/>
          <p:nvPr/>
        </p:nvSpPr>
        <p:spPr>
          <a:xfrm>
            <a:off x="845902" y="1235560"/>
            <a:ext cx="10500300" cy="53553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Identify your first step toward following through on your plan:</a:t>
            </a:r>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 </a:t>
            </a:r>
            <a:r>
              <a:rPr lang="en-US" sz="5400">
                <a:solidFill>
                  <a:schemeClr val="dk1"/>
                </a:solidFill>
                <a:latin typeface="Calibri"/>
                <a:ea typeface="Calibri"/>
                <a:cs typeface="Calibri"/>
                <a:sym typeface="Calibri"/>
              </a:rPr>
              <a:t> </a:t>
            </a:r>
            <a:r>
              <a:rPr lang="en-US" sz="3200" b="1">
                <a:solidFill>
                  <a:schemeClr val="dk1"/>
                </a:solidFill>
                <a:latin typeface="Ink Free" panose="03080402000500000000" pitchFamily="66" charset="0"/>
                <a:ea typeface="Architects Daughter"/>
                <a:cs typeface="Architects Daughter"/>
                <a:sym typeface="Architects Daughter"/>
              </a:rPr>
              <a:t>PUT THE ALARM REMINDER IN MY PHONE.</a:t>
            </a:r>
            <a:endParaRPr b="1">
              <a:latin typeface="Ink Free" panose="03080402000500000000" pitchFamily="66" charset="0"/>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If you want to include more steps, feel free to use the space below – steps can be as big or small (broken down) as you want:</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2" name="Straight Arrow Connector 1">
            <a:extLst>
              <a:ext uri="{FF2B5EF4-FFF2-40B4-BE49-F238E27FC236}">
                <a16:creationId xmlns="" xmlns:a16="http://schemas.microsoft.com/office/drawing/2014/main" id="{9D4F92C8-1827-B647-B2C6-D503DD0154A4}"/>
              </a:ext>
            </a:extLst>
          </p:cNvPr>
          <p:cNvCxnSpPr>
            <a:cxnSpLocks/>
          </p:cNvCxnSpPr>
          <p:nvPr/>
        </p:nvCxnSpPr>
        <p:spPr>
          <a:xfrm>
            <a:off x="1767417" y="2688166"/>
            <a:ext cx="8815916"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 xmlns:a16="http://schemas.microsoft.com/office/drawing/2014/main" id="{620DA9E9-5C19-3C43-A592-FDA58DC2392A}"/>
              </a:ext>
            </a:extLst>
          </p:cNvPr>
          <p:cNvCxnSpPr>
            <a:cxnSpLocks/>
          </p:cNvCxnSpPr>
          <p:nvPr/>
        </p:nvCxnSpPr>
        <p:spPr>
          <a:xfrm>
            <a:off x="1375833" y="5048250"/>
            <a:ext cx="9493250"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 xmlns:a16="http://schemas.microsoft.com/office/drawing/2014/main" id="{244EDC4B-FE6E-6B4E-849F-95F8DA217880}"/>
              </a:ext>
            </a:extLst>
          </p:cNvPr>
          <p:cNvCxnSpPr>
            <a:cxnSpLocks/>
          </p:cNvCxnSpPr>
          <p:nvPr/>
        </p:nvCxnSpPr>
        <p:spPr>
          <a:xfrm>
            <a:off x="1375833" y="5613400"/>
            <a:ext cx="9493250"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 xmlns:a16="http://schemas.microsoft.com/office/drawing/2014/main" id="{0FC1BEC2-2D11-F747-AF7E-080465E6DB1E}"/>
              </a:ext>
            </a:extLst>
          </p:cNvPr>
          <p:cNvCxnSpPr>
            <a:cxnSpLocks/>
          </p:cNvCxnSpPr>
          <p:nvPr/>
        </p:nvCxnSpPr>
        <p:spPr>
          <a:xfrm>
            <a:off x="1375833" y="6195484"/>
            <a:ext cx="9493250" cy="0"/>
          </a:xfrm>
          <a:prstGeom prst="straightConnector1">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5A50DF8-DA54-458E-8A28-DE98C537980E}"/>
              </a:ext>
            </a:extLst>
          </p:cNvPr>
          <p:cNvSpPr txBox="1"/>
          <p:nvPr/>
        </p:nvSpPr>
        <p:spPr>
          <a:xfrm>
            <a:off x="640976" y="194733"/>
            <a:ext cx="10910047" cy="2400657"/>
          </a:xfrm>
          <a:prstGeom prst="rect">
            <a:avLst/>
          </a:prstGeom>
          <a:noFill/>
        </p:spPr>
        <p:txBody>
          <a:bodyPr wrap="square" rtlCol="0">
            <a:spAutoFit/>
          </a:bodyPr>
          <a:lstStyle/>
          <a:p>
            <a:pPr algn="ctr"/>
            <a:r>
              <a:rPr lang="en-US" sz="5000" b="1" dirty="0">
                <a:latin typeface="Calibri" panose="020F0502020204030204" pitchFamily="34" charset="0"/>
                <a:cs typeface="Calibri" panose="020F0502020204030204" pitchFamily="34" charset="0"/>
              </a:rPr>
              <a:t>In General, What Are Some Barriers People Might Encounter When Attempting to Implement a Goal?</a:t>
            </a:r>
          </a:p>
        </p:txBody>
      </p:sp>
      <p:sp>
        <p:nvSpPr>
          <p:cNvPr id="4" name="TextBox 3">
            <a:extLst>
              <a:ext uri="{FF2B5EF4-FFF2-40B4-BE49-F238E27FC236}">
                <a16:creationId xmlns="" xmlns:a16="http://schemas.microsoft.com/office/drawing/2014/main" id="{7C60CCD3-5AF0-431A-90B2-38CCCE9674C8}"/>
              </a:ext>
            </a:extLst>
          </p:cNvPr>
          <p:cNvSpPr txBox="1"/>
          <p:nvPr/>
        </p:nvSpPr>
        <p:spPr>
          <a:xfrm>
            <a:off x="840439" y="3429000"/>
            <a:ext cx="10511119" cy="646331"/>
          </a:xfrm>
          <a:prstGeom prst="rect">
            <a:avLst/>
          </a:prstGeom>
          <a:noFill/>
        </p:spPr>
        <p:txBody>
          <a:bodyPr wrap="square" rtlCol="0">
            <a:spAutoFit/>
          </a:bodyPr>
          <a:lstStyle/>
          <a:p>
            <a:r>
              <a:rPr lang="en-US" sz="3600" i="1" dirty="0"/>
              <a:t>							Example: Time</a:t>
            </a:r>
          </a:p>
        </p:txBody>
      </p:sp>
      <p:pic>
        <p:nvPicPr>
          <p:cNvPr id="2" name="Picture 1">
            <a:extLst>
              <a:ext uri="{FF2B5EF4-FFF2-40B4-BE49-F238E27FC236}">
                <a16:creationId xmlns="" xmlns:a16="http://schemas.microsoft.com/office/drawing/2014/main" id="{88878FFC-CDD5-451C-A660-F9703814B272}"/>
              </a:ext>
            </a:extLst>
          </p:cNvPr>
          <p:cNvPicPr>
            <a:picLocks noChangeAspect="1"/>
          </p:cNvPicPr>
          <p:nvPr/>
        </p:nvPicPr>
        <p:blipFill rotWithShape="1">
          <a:blip r:embed="rId3"/>
          <a:srcRect r="7576"/>
          <a:stretch/>
        </p:blipFill>
        <p:spPr>
          <a:xfrm>
            <a:off x="1351427" y="2595390"/>
            <a:ext cx="4921624" cy="3474696"/>
          </a:xfrm>
          <a:prstGeom prst="rect">
            <a:avLst/>
          </a:prstGeom>
        </p:spPr>
      </p:pic>
    </p:spTree>
    <p:extLst>
      <p:ext uri="{BB962C8B-B14F-4D97-AF65-F5344CB8AC3E}">
        <p14:creationId xmlns:p14="http://schemas.microsoft.com/office/powerpoint/2010/main" val="178203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D255FEB-DA8E-4022-AB81-AF2CE63FC96E}"/>
              </a:ext>
            </a:extLst>
          </p:cNvPr>
          <p:cNvSpPr txBox="1"/>
          <p:nvPr/>
        </p:nvSpPr>
        <p:spPr>
          <a:xfrm>
            <a:off x="457200" y="161364"/>
            <a:ext cx="11277600" cy="1785104"/>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A Few Common Barriers: </a:t>
            </a:r>
          </a:p>
          <a:p>
            <a:r>
              <a:rPr lang="en-US" sz="5000" b="1" dirty="0">
                <a:latin typeface="Calibri" panose="020F0502020204030204" pitchFamily="34" charset="0"/>
                <a:cs typeface="Calibri" panose="020F0502020204030204" pitchFamily="34" charset="0"/>
              </a:rPr>
              <a:t>					      </a:t>
            </a:r>
            <a:r>
              <a:rPr lang="en-US" sz="5000" b="1" i="1" dirty="0">
                <a:latin typeface="Calibri" panose="020F0502020204030204" pitchFamily="34" charset="0"/>
                <a:cs typeface="Calibri" panose="020F0502020204030204" pitchFamily="34" charset="0"/>
              </a:rPr>
              <a:t>Failing to Get Started</a:t>
            </a:r>
          </a:p>
        </p:txBody>
      </p:sp>
      <p:sp>
        <p:nvSpPr>
          <p:cNvPr id="4" name="TextBox 3">
            <a:extLst>
              <a:ext uri="{FF2B5EF4-FFF2-40B4-BE49-F238E27FC236}">
                <a16:creationId xmlns="" xmlns:a16="http://schemas.microsoft.com/office/drawing/2014/main" id="{DBFF2E36-BF3E-4107-A542-2D8B8864BD93}"/>
              </a:ext>
            </a:extLst>
          </p:cNvPr>
          <p:cNvSpPr txBox="1"/>
          <p:nvPr/>
        </p:nvSpPr>
        <p:spPr>
          <a:xfrm>
            <a:off x="3469340" y="1946468"/>
            <a:ext cx="8382000" cy="4708981"/>
          </a:xfrm>
          <a:prstGeom prst="rect">
            <a:avLst/>
          </a:prstGeom>
          <a:noFill/>
        </p:spPr>
        <p:txBody>
          <a:bodyPr wrap="square" rtlCol="0">
            <a:spAutoFit/>
          </a:bodyPr>
          <a:lstStyle/>
          <a:p>
            <a:pPr marL="571500" indent="-5715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cs typeface="Calibri" panose="020F0502020204030204" pitchFamily="34" charset="0"/>
              </a:rPr>
              <a:t>You might forget to get started. </a:t>
            </a:r>
          </a:p>
          <a:p>
            <a:pPr rtl="0" fontAlgn="base">
              <a:spcBef>
                <a:spcPts val="0"/>
              </a:spcBef>
              <a:spcAft>
                <a:spcPts val="0"/>
              </a:spcAft>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marL="571500" indent="-5715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cs typeface="Calibri" panose="020F0502020204030204" pitchFamily="34" charset="0"/>
              </a:rPr>
              <a:t>TBI might be causing problems with initiation, planning, and memory.</a:t>
            </a:r>
          </a:p>
          <a:p>
            <a:pPr rtl="0" fontAlgn="base">
              <a:spcBef>
                <a:spcPts val="0"/>
              </a:spcBef>
              <a:spcAft>
                <a:spcPts val="0"/>
              </a:spcAft>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marL="571500" indent="-571500" rtl="0" fontAlgn="base">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T</a:t>
            </a:r>
            <a:r>
              <a:rPr lang="en-US" sz="3600" b="0" i="0" u="none" strike="noStrike" dirty="0">
                <a:solidFill>
                  <a:srgbClr val="000000"/>
                </a:solidFill>
                <a:effectLst/>
                <a:latin typeface="Calibri" panose="020F0502020204030204" pitchFamily="34" charset="0"/>
                <a:cs typeface="Calibri" panose="020F0502020204030204" pitchFamily="34" charset="0"/>
              </a:rPr>
              <a:t>he steps you plan to take to reach your goal aren’t a habit for you, so it’s hard to remember them and make them a priority</a:t>
            </a:r>
            <a:r>
              <a:rPr lang="en-US" sz="1800" b="0" i="0" u="none" strike="noStrike" dirty="0">
                <a:solidFill>
                  <a:srgbClr val="000000"/>
                </a:solidFill>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 xmlns:a16="http://schemas.microsoft.com/office/drawing/2014/main" id="{078EFF0C-395D-4DBD-9900-C621CF455E09}"/>
              </a:ext>
            </a:extLst>
          </p:cNvPr>
          <p:cNvPicPr>
            <a:picLocks noChangeAspect="1"/>
          </p:cNvPicPr>
          <p:nvPr/>
        </p:nvPicPr>
        <p:blipFill rotWithShape="1">
          <a:blip r:embed="rId3"/>
          <a:srcRect r="8359"/>
          <a:stretch/>
        </p:blipFill>
        <p:spPr>
          <a:xfrm>
            <a:off x="340660" y="2196353"/>
            <a:ext cx="2868706" cy="3675529"/>
          </a:xfrm>
          <a:prstGeom prst="rect">
            <a:avLst/>
          </a:prstGeom>
        </p:spPr>
      </p:pic>
    </p:spTree>
    <p:extLst>
      <p:ext uri="{BB962C8B-B14F-4D97-AF65-F5344CB8AC3E}">
        <p14:creationId xmlns:p14="http://schemas.microsoft.com/office/powerpoint/2010/main" val="7455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4AD7B77-04C8-4A5F-A97B-35564F2235F0}"/>
              </a:ext>
            </a:extLst>
          </p:cNvPr>
          <p:cNvSpPr txBox="1"/>
          <p:nvPr/>
        </p:nvSpPr>
        <p:spPr>
          <a:xfrm>
            <a:off x="457200" y="170329"/>
            <a:ext cx="11277600" cy="1785104"/>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A Few Common Barriers: </a:t>
            </a:r>
          </a:p>
          <a:p>
            <a:r>
              <a:rPr lang="en-US" sz="5000" b="1" dirty="0">
                <a:latin typeface="Calibri" panose="020F0502020204030204" pitchFamily="34" charset="0"/>
                <a:cs typeface="Calibri" panose="020F0502020204030204" pitchFamily="34" charset="0"/>
              </a:rPr>
              <a:t>					             </a:t>
            </a:r>
            <a:r>
              <a:rPr lang="en-US" sz="5000" b="1" i="1" dirty="0">
                <a:latin typeface="Calibri" panose="020F0502020204030204" pitchFamily="34" charset="0"/>
                <a:cs typeface="Calibri" panose="020F0502020204030204" pitchFamily="34" charset="0"/>
              </a:rPr>
              <a:t>Getting Off Track</a:t>
            </a:r>
          </a:p>
        </p:txBody>
      </p:sp>
      <p:sp>
        <p:nvSpPr>
          <p:cNvPr id="4" name="TextBox 3">
            <a:extLst>
              <a:ext uri="{FF2B5EF4-FFF2-40B4-BE49-F238E27FC236}">
                <a16:creationId xmlns="" xmlns:a16="http://schemas.microsoft.com/office/drawing/2014/main" id="{19A38770-8B40-46FD-81E8-11B8D2A6BA3E}"/>
              </a:ext>
            </a:extLst>
          </p:cNvPr>
          <p:cNvSpPr txBox="1"/>
          <p:nvPr/>
        </p:nvSpPr>
        <p:spPr>
          <a:xfrm>
            <a:off x="457200" y="1809413"/>
            <a:ext cx="7440705" cy="4339650"/>
          </a:xfrm>
          <a:prstGeom prst="rect">
            <a:avLst/>
          </a:prstGeom>
          <a:noFill/>
        </p:spPr>
        <p:txBody>
          <a:bodyPr wrap="square" rtlCol="0">
            <a:spAutoFit/>
          </a:bodyPr>
          <a:lstStyle/>
          <a:p>
            <a:pPr rtl="0" fontAlgn="base">
              <a:spcBef>
                <a:spcPts val="0"/>
              </a:spcBef>
              <a:spcAft>
                <a:spcPts val="0"/>
              </a:spcAft>
            </a:pPr>
            <a:r>
              <a:rPr lang="en-US" sz="3600" b="0" i="0" u="none" strike="noStrike" dirty="0">
                <a:solidFill>
                  <a:srgbClr val="000000"/>
                </a:solidFill>
                <a:effectLst/>
                <a:latin typeface="Calibri" panose="020F0502020204030204" pitchFamily="34" charset="0"/>
                <a:cs typeface="Calibri" panose="020F0502020204030204" pitchFamily="34" charset="0"/>
              </a:rPr>
              <a:t>After starting to work toward your goal, and maybe even making some progress, your attention is taken away from your goal.  Distractions happen. </a:t>
            </a:r>
          </a:p>
          <a:p>
            <a:pPr rtl="0" fontAlgn="base">
              <a:spcBef>
                <a:spcPts val="0"/>
              </a:spcBef>
              <a:spcAft>
                <a:spcPts val="0"/>
              </a:spcAft>
            </a:pP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pPr>
            <a:r>
              <a:rPr lang="en-US" sz="3000" b="1" i="0" u="none" strike="noStrike" dirty="0">
                <a:solidFill>
                  <a:srgbClr val="000000"/>
                </a:solidFill>
                <a:effectLst/>
                <a:latin typeface="Calibri" panose="020F0502020204030204" pitchFamily="34" charset="0"/>
                <a:cs typeface="Calibri" panose="020F0502020204030204" pitchFamily="34" charset="0"/>
              </a:rPr>
              <a:t>For example, </a:t>
            </a:r>
            <a:r>
              <a:rPr lang="en-US" sz="3000" b="0" i="1" u="none" strike="noStrike" dirty="0">
                <a:solidFill>
                  <a:srgbClr val="000000"/>
                </a:solidFill>
                <a:effectLst/>
                <a:latin typeface="Calibri" panose="020F0502020204030204" pitchFamily="34" charset="0"/>
                <a:cs typeface="Calibri" panose="020F0502020204030204" pitchFamily="34" charset="0"/>
              </a:rPr>
              <a:t>maybe you got hooked into social media and spent several hours on it, it got too late, and too dark outside, and you didn’t go on the walk you planned.</a:t>
            </a:r>
          </a:p>
        </p:txBody>
      </p:sp>
      <p:pic>
        <p:nvPicPr>
          <p:cNvPr id="5" name="Picture 4">
            <a:extLst>
              <a:ext uri="{FF2B5EF4-FFF2-40B4-BE49-F238E27FC236}">
                <a16:creationId xmlns="" xmlns:a16="http://schemas.microsoft.com/office/drawing/2014/main" id="{904A364E-BE80-43C6-81A9-968D920D15B7}"/>
              </a:ext>
            </a:extLst>
          </p:cNvPr>
          <p:cNvPicPr>
            <a:picLocks noChangeAspect="1"/>
          </p:cNvPicPr>
          <p:nvPr/>
        </p:nvPicPr>
        <p:blipFill>
          <a:blip r:embed="rId2"/>
          <a:stretch>
            <a:fillRect/>
          </a:stretch>
        </p:blipFill>
        <p:spPr>
          <a:xfrm>
            <a:off x="7897905" y="2214283"/>
            <a:ext cx="3980329" cy="3944471"/>
          </a:xfrm>
          <a:prstGeom prst="rect">
            <a:avLst/>
          </a:prstGeom>
        </p:spPr>
      </p:pic>
    </p:spTree>
    <p:extLst>
      <p:ext uri="{BB962C8B-B14F-4D97-AF65-F5344CB8AC3E}">
        <p14:creationId xmlns:p14="http://schemas.microsoft.com/office/powerpoint/2010/main" val="129835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58C2597-1334-4B75-8162-F891DAE0B77A}"/>
              </a:ext>
            </a:extLst>
          </p:cNvPr>
          <p:cNvSpPr txBox="1"/>
          <p:nvPr/>
        </p:nvSpPr>
        <p:spPr>
          <a:xfrm>
            <a:off x="457200" y="-78873"/>
            <a:ext cx="11277600" cy="2554545"/>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A Few Common Barriers: </a:t>
            </a:r>
          </a:p>
          <a:p>
            <a:r>
              <a:rPr lang="en-US" sz="5000" b="1" dirty="0">
                <a:latin typeface="Calibri" panose="020F0502020204030204" pitchFamily="34" charset="0"/>
                <a:cs typeface="Calibri" panose="020F0502020204030204" pitchFamily="34" charset="0"/>
              </a:rPr>
              <a:t>			  </a:t>
            </a:r>
            <a:r>
              <a:rPr lang="en-US" sz="5000" b="1" i="1" u="none" strike="noStrike" dirty="0">
                <a:solidFill>
                  <a:srgbClr val="000000"/>
                </a:solidFill>
                <a:effectLst/>
                <a:latin typeface="Calibri" panose="020F0502020204030204" pitchFamily="34" charset="0"/>
                <a:cs typeface="Calibri" panose="020F0502020204030204" pitchFamily="34" charset="0"/>
              </a:rPr>
              <a:t>Not Changing </a:t>
            </a:r>
            <a:r>
              <a:rPr lang="en-US" sz="5000" b="1" i="1" dirty="0">
                <a:latin typeface="Calibri" panose="020F0502020204030204" pitchFamily="34" charset="0"/>
                <a:cs typeface="Calibri" panose="020F0502020204030204" pitchFamily="34" charset="0"/>
              </a:rPr>
              <a:t>Y</a:t>
            </a:r>
            <a:r>
              <a:rPr lang="en-US" sz="5000" b="1" i="1" u="none" strike="noStrike" dirty="0">
                <a:solidFill>
                  <a:srgbClr val="000000"/>
                </a:solidFill>
                <a:effectLst/>
                <a:latin typeface="Calibri" panose="020F0502020204030204" pitchFamily="34" charset="0"/>
                <a:cs typeface="Calibri" panose="020F0502020204030204" pitchFamily="34" charset="0"/>
              </a:rPr>
              <a:t>our </a:t>
            </a:r>
            <a:r>
              <a:rPr lang="en-US" sz="5000" b="1" i="1" dirty="0">
                <a:latin typeface="Calibri" panose="020F0502020204030204" pitchFamily="34" charset="0"/>
                <a:cs typeface="Calibri" panose="020F0502020204030204" pitchFamily="34" charset="0"/>
              </a:rPr>
              <a:t>P</a:t>
            </a:r>
            <a:r>
              <a:rPr lang="en-US" sz="5000" b="1" i="1" u="none" strike="noStrike" dirty="0">
                <a:solidFill>
                  <a:srgbClr val="000000"/>
                </a:solidFill>
                <a:effectLst/>
                <a:latin typeface="Calibri" panose="020F0502020204030204" pitchFamily="34" charset="0"/>
                <a:cs typeface="Calibri" panose="020F0502020204030204" pitchFamily="34" charset="0"/>
              </a:rPr>
              <a:t>lan </a:t>
            </a:r>
            <a:r>
              <a:rPr lang="en-US" sz="5000" b="1" i="1" dirty="0">
                <a:latin typeface="Calibri" panose="020F0502020204030204" pitchFamily="34" charset="0"/>
                <a:cs typeface="Calibri" panose="020F0502020204030204" pitchFamily="34" charset="0"/>
              </a:rPr>
              <a:t>W</a:t>
            </a:r>
            <a:r>
              <a:rPr lang="en-US" sz="5000" b="1" i="1" u="none" strike="noStrike" dirty="0">
                <a:solidFill>
                  <a:srgbClr val="000000"/>
                </a:solidFill>
                <a:effectLst/>
                <a:latin typeface="Calibri" panose="020F0502020204030204" pitchFamily="34" charset="0"/>
                <a:cs typeface="Calibri" panose="020F0502020204030204" pitchFamily="34" charset="0"/>
              </a:rPr>
              <a:t>hen </a:t>
            </a:r>
          </a:p>
          <a:p>
            <a:r>
              <a:rPr lang="en-US" sz="5000" b="1" i="1" dirty="0">
                <a:latin typeface="Calibri" panose="020F0502020204030204" pitchFamily="34" charset="0"/>
                <a:cs typeface="Calibri" panose="020F0502020204030204" pitchFamily="34" charset="0"/>
              </a:rPr>
              <a:t>				</a:t>
            </a:r>
            <a:r>
              <a:rPr lang="en-US" sz="5000" b="1" i="1" u="none" strike="noStrike" dirty="0">
                <a:solidFill>
                  <a:srgbClr val="000000"/>
                </a:solidFill>
                <a:effectLst/>
                <a:latin typeface="Calibri" panose="020F0502020204030204" pitchFamily="34" charset="0"/>
                <a:cs typeface="Calibri" panose="020F0502020204030204" pitchFamily="34" charset="0"/>
              </a:rPr>
              <a:t>it’s Not </a:t>
            </a:r>
            <a:r>
              <a:rPr lang="en-US" sz="5000" b="1" i="1" dirty="0">
                <a:latin typeface="Calibri" panose="020F0502020204030204" pitchFamily="34" charset="0"/>
                <a:cs typeface="Calibri" panose="020F0502020204030204" pitchFamily="34" charset="0"/>
              </a:rPr>
              <a:t>W</a:t>
            </a:r>
            <a:r>
              <a:rPr lang="en-US" sz="5000" b="1" i="1" u="none" strike="noStrike" dirty="0">
                <a:solidFill>
                  <a:srgbClr val="000000"/>
                </a:solidFill>
                <a:effectLst/>
                <a:latin typeface="Calibri" panose="020F0502020204030204" pitchFamily="34" charset="0"/>
                <a:cs typeface="Calibri" panose="020F0502020204030204" pitchFamily="34" charset="0"/>
              </a:rPr>
              <a:t>orking</a:t>
            </a:r>
            <a:endParaRPr lang="en-US" sz="5000"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27C9052F-F3D1-477C-B94E-C266AE7EA747}"/>
              </a:ext>
            </a:extLst>
          </p:cNvPr>
          <p:cNvSpPr txBox="1"/>
          <p:nvPr/>
        </p:nvSpPr>
        <p:spPr>
          <a:xfrm>
            <a:off x="3290047" y="2475672"/>
            <a:ext cx="8659906" cy="435503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Sometimes this is called </a:t>
            </a:r>
            <a:r>
              <a:rPr lang="en-US" sz="3200" b="1" i="1" dirty="0">
                <a:latin typeface="Calibri" panose="020F0502020204030204" pitchFamily="34" charset="0"/>
                <a:cs typeface="Calibri" panose="020F0502020204030204" pitchFamily="34" charset="0"/>
              </a:rPr>
              <a:t>“throwing good money after bad.”</a:t>
            </a:r>
            <a:r>
              <a:rPr lang="en-US" sz="3200" dirty="0">
                <a:latin typeface="Calibri" panose="020F0502020204030204" pitchFamily="34" charset="0"/>
                <a:cs typeface="Calibri" panose="020F0502020204030204" pitchFamily="34" charset="0"/>
              </a:rPr>
              <a:t> You are taking the steps toward your goal, but you are not making progress. All the time and energy you are putting in, isn’t resulting in moving you forward.</a:t>
            </a:r>
          </a:p>
          <a:p>
            <a:r>
              <a:rPr lang="en-US" sz="2800" b="1" i="0" u="none" strike="noStrike" dirty="0">
                <a:solidFill>
                  <a:srgbClr val="000000"/>
                </a:solidFill>
                <a:effectLst/>
                <a:latin typeface="Calibri" panose="020F0502020204030204" pitchFamily="34" charset="0"/>
                <a:cs typeface="Calibri" panose="020F0502020204030204" pitchFamily="34" charset="0"/>
              </a:rPr>
              <a:t>For instance, </a:t>
            </a:r>
            <a:r>
              <a:rPr lang="en-US" sz="2800" b="0" i="1" u="none" strike="noStrike" dirty="0">
                <a:solidFill>
                  <a:srgbClr val="000000"/>
                </a:solidFill>
                <a:effectLst/>
                <a:latin typeface="Calibri" panose="020F0502020204030204" pitchFamily="34" charset="0"/>
                <a:cs typeface="Calibri" panose="020F0502020204030204" pitchFamily="34" charset="0"/>
              </a:rPr>
              <a:t>you’re writing a report, while playing music and frequently checking your social media. </a:t>
            </a:r>
            <a:r>
              <a:rPr lang="en-US" sz="2800" i="1" dirty="0">
                <a:latin typeface="Calibri" panose="020F0502020204030204" pitchFamily="34" charset="0"/>
                <a:cs typeface="Calibri" panose="020F0502020204030204" pitchFamily="34" charset="0"/>
              </a:rPr>
              <a:t>You’re distracted, and your report A. May not get done; or B. May be done, poorly. </a:t>
            </a:r>
          </a:p>
        </p:txBody>
      </p:sp>
      <p:pic>
        <p:nvPicPr>
          <p:cNvPr id="5" name="Picture 4">
            <a:extLst>
              <a:ext uri="{FF2B5EF4-FFF2-40B4-BE49-F238E27FC236}">
                <a16:creationId xmlns="" xmlns:a16="http://schemas.microsoft.com/office/drawing/2014/main" id="{697A6E52-CC91-4BF2-B76C-36C289449226}"/>
              </a:ext>
            </a:extLst>
          </p:cNvPr>
          <p:cNvPicPr>
            <a:picLocks noChangeAspect="1"/>
          </p:cNvPicPr>
          <p:nvPr/>
        </p:nvPicPr>
        <p:blipFill>
          <a:blip r:embed="rId2"/>
          <a:stretch>
            <a:fillRect/>
          </a:stretch>
        </p:blipFill>
        <p:spPr>
          <a:xfrm>
            <a:off x="242047" y="2044513"/>
            <a:ext cx="2770094" cy="3639111"/>
          </a:xfrm>
          <a:prstGeom prst="rect">
            <a:avLst/>
          </a:prstGeom>
        </p:spPr>
      </p:pic>
    </p:spTree>
    <p:extLst>
      <p:ext uri="{BB962C8B-B14F-4D97-AF65-F5344CB8AC3E}">
        <p14:creationId xmlns:p14="http://schemas.microsoft.com/office/powerpoint/2010/main" val="65683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5"/>
        <p:cNvGrpSpPr/>
        <p:nvPr/>
      </p:nvGrpSpPr>
      <p:grpSpPr>
        <a:xfrm>
          <a:off x="0" y="0"/>
          <a:ext cx="0" cy="0"/>
          <a:chOff x="0" y="0"/>
          <a:chExt cx="0" cy="0"/>
        </a:xfrm>
      </p:grpSpPr>
      <p:sp>
        <p:nvSpPr>
          <p:cNvPr id="76" name="Google Shape;76;ga0f3e3d0b8_0_1050"/>
          <p:cNvSpPr txBox="1">
            <a:spLocks noGrp="1"/>
          </p:cNvSpPr>
          <p:nvPr>
            <p:ph type="title"/>
          </p:nvPr>
        </p:nvSpPr>
        <p:spPr>
          <a:xfrm>
            <a:off x="838200" y="365125"/>
            <a:ext cx="10515600" cy="5295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n-US" sz="5000" b="1">
                <a:latin typeface="Calibri"/>
                <a:ea typeface="Calibri"/>
                <a:cs typeface="Calibri"/>
                <a:sym typeface="Calibri"/>
              </a:rPr>
              <a:t>PRESENTERS</a:t>
            </a:r>
            <a:endParaRPr sz="5000" b="1">
              <a:latin typeface="Calibri"/>
              <a:ea typeface="Calibri"/>
              <a:cs typeface="Calibri"/>
              <a:sym typeface="Calibri"/>
            </a:endParaRPr>
          </a:p>
          <a:p>
            <a:pPr marL="0" lvl="0" indent="0" algn="l" rtl="0">
              <a:lnSpc>
                <a:spcPct val="115000"/>
              </a:lnSpc>
              <a:spcBef>
                <a:spcPts val="0"/>
              </a:spcBef>
              <a:spcAft>
                <a:spcPts val="0"/>
              </a:spcAft>
              <a:buNone/>
            </a:pPr>
            <a:endParaRPr sz="2800" b="1">
              <a:latin typeface="Calibri"/>
              <a:ea typeface="Calibri"/>
              <a:cs typeface="Calibri"/>
              <a:sym typeface="Calibri"/>
            </a:endParaRPr>
          </a:p>
          <a:p>
            <a:pPr marL="0" lvl="0" indent="0" algn="l" rtl="0">
              <a:lnSpc>
                <a:spcPct val="115000"/>
              </a:lnSpc>
              <a:spcBef>
                <a:spcPts val="0"/>
              </a:spcBef>
              <a:spcAft>
                <a:spcPts val="0"/>
              </a:spcAft>
              <a:buNone/>
            </a:pPr>
            <a:r>
              <a:rPr lang="en-US" sz="3500" b="1" i="1">
                <a:latin typeface="Calibri"/>
                <a:ea typeface="Calibri"/>
                <a:cs typeface="Calibri"/>
                <a:sym typeface="Calibri"/>
              </a:rPr>
              <a:t>Sara Fey-Hinckley, LMFT, CBIS</a:t>
            </a:r>
            <a:endParaRPr sz="3500" b="1" i="1">
              <a:latin typeface="Calibri"/>
              <a:ea typeface="Calibri"/>
              <a:cs typeface="Calibri"/>
              <a:sym typeface="Calibri"/>
            </a:endParaRPr>
          </a:p>
          <a:p>
            <a:pPr marL="0" lvl="0" indent="0" algn="l" rtl="0">
              <a:lnSpc>
                <a:spcPct val="115000"/>
              </a:lnSpc>
              <a:spcBef>
                <a:spcPts val="1200"/>
              </a:spcBef>
              <a:spcAft>
                <a:spcPts val="0"/>
              </a:spcAft>
              <a:buNone/>
            </a:pPr>
            <a:r>
              <a:rPr lang="en-US" sz="3500" b="1" i="1">
                <a:latin typeface="Calibri"/>
                <a:ea typeface="Calibri"/>
                <a:cs typeface="Calibri"/>
                <a:sym typeface="Calibri"/>
              </a:rPr>
              <a:t>Erin Rants, MSW</a:t>
            </a:r>
            <a:endParaRPr sz="3500" b="1" i="1">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2700" b="1">
                <a:solidFill>
                  <a:srgbClr val="201F1E"/>
                </a:solidFill>
                <a:highlight>
                  <a:srgbClr val="FFFFFF"/>
                </a:highlight>
                <a:latin typeface="Calibri"/>
                <a:ea typeface="Calibri"/>
                <a:cs typeface="Calibri"/>
                <a:sym typeface="Calibri"/>
              </a:rPr>
              <a:t>Both Sara and Erin are TBI Care Managers/Research Interventionists on the BRITE Study in the Department of Rehabilitation Medicine at the University of Washington.</a:t>
            </a:r>
            <a:endParaRPr sz="2700" b="1">
              <a:solidFill>
                <a:srgbClr val="201F1E"/>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endParaRPr sz="2100" b="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908FE9-E9FC-4C16-A6EC-40F5B5C4EB82}"/>
              </a:ext>
            </a:extLst>
          </p:cNvPr>
          <p:cNvSpPr txBox="1"/>
          <p:nvPr/>
        </p:nvSpPr>
        <p:spPr>
          <a:xfrm>
            <a:off x="457200" y="197223"/>
            <a:ext cx="11277600" cy="1785104"/>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A Few Common Barriers: </a:t>
            </a:r>
          </a:p>
          <a:p>
            <a:r>
              <a:rPr lang="en-US" sz="5000" b="1" dirty="0">
                <a:latin typeface="Calibri" panose="020F0502020204030204" pitchFamily="34" charset="0"/>
                <a:cs typeface="Calibri" panose="020F0502020204030204" pitchFamily="34" charset="0"/>
              </a:rPr>
              <a:t>						 </a:t>
            </a:r>
            <a:r>
              <a:rPr lang="en-US" sz="5000" b="1" i="1" u="none" strike="noStrike" dirty="0">
                <a:solidFill>
                  <a:srgbClr val="000000"/>
                </a:solidFill>
                <a:effectLst/>
                <a:latin typeface="Calibri" panose="020F0502020204030204" pitchFamily="34" charset="0"/>
                <a:cs typeface="Calibri" panose="020F0502020204030204" pitchFamily="34" charset="0"/>
              </a:rPr>
              <a:t>Taking on Too </a:t>
            </a:r>
            <a:r>
              <a:rPr lang="en-US" sz="5000" b="1" i="1" dirty="0">
                <a:latin typeface="Calibri" panose="020F0502020204030204" pitchFamily="34" charset="0"/>
                <a:cs typeface="Calibri" panose="020F0502020204030204" pitchFamily="34" charset="0"/>
              </a:rPr>
              <a:t>M</a:t>
            </a:r>
            <a:r>
              <a:rPr lang="en-US" sz="5000" b="1" i="1" u="none" strike="noStrike" dirty="0">
                <a:solidFill>
                  <a:srgbClr val="000000"/>
                </a:solidFill>
                <a:effectLst/>
                <a:latin typeface="Calibri" panose="020F0502020204030204" pitchFamily="34" charset="0"/>
                <a:cs typeface="Calibri" panose="020F0502020204030204" pitchFamily="34" charset="0"/>
              </a:rPr>
              <a:t>uch</a:t>
            </a:r>
            <a:endParaRPr lang="en-US" sz="5000" b="1" i="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FBBCE9CC-4106-479A-9C21-CA5675E61DFA}"/>
              </a:ext>
            </a:extLst>
          </p:cNvPr>
          <p:cNvSpPr txBox="1"/>
          <p:nvPr/>
        </p:nvSpPr>
        <p:spPr>
          <a:xfrm>
            <a:off x="457200" y="1874852"/>
            <a:ext cx="7386918" cy="4339650"/>
          </a:xfrm>
          <a:prstGeom prst="rect">
            <a:avLst/>
          </a:prstGeom>
          <a:noFill/>
        </p:spPr>
        <p:txBody>
          <a:bodyPr wrap="square" rtlCol="0">
            <a:spAutoFit/>
          </a:bodyPr>
          <a:lstStyle/>
          <a:p>
            <a:pPr rtl="0" fontAlgn="base">
              <a:spcBef>
                <a:spcPts val="0"/>
              </a:spcBef>
              <a:spcAft>
                <a:spcPts val="0"/>
              </a:spcAft>
            </a:pPr>
            <a:r>
              <a:rPr lang="en-US" sz="3200" b="0" i="0" u="none" strike="noStrike" dirty="0">
                <a:solidFill>
                  <a:srgbClr val="000000"/>
                </a:solidFill>
                <a:effectLst/>
                <a:latin typeface="Calibri" panose="020F0502020204030204" pitchFamily="34" charset="0"/>
                <a:cs typeface="Calibri" panose="020F0502020204030204" pitchFamily="34" charset="0"/>
              </a:rPr>
              <a:t>This means overextending yourself, doing too much so you no longer have gas in your tank to work on the steps to your goal.  </a:t>
            </a:r>
          </a:p>
          <a:p>
            <a:pPr rtl="0" fontAlgn="base">
              <a:spcBef>
                <a:spcPts val="0"/>
              </a:spcBef>
              <a:spcAft>
                <a:spcPts val="0"/>
              </a:spcAft>
            </a:pP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pPr>
            <a:r>
              <a:rPr lang="en-US" sz="2800" b="1" i="0" u="none" strike="noStrike" dirty="0">
                <a:solidFill>
                  <a:srgbClr val="000000"/>
                </a:solidFill>
                <a:effectLst/>
                <a:latin typeface="Calibri" panose="020F0502020204030204" pitchFamily="34" charset="0"/>
                <a:cs typeface="Calibri" panose="020F0502020204030204" pitchFamily="34" charset="0"/>
              </a:rPr>
              <a:t>For example, </a:t>
            </a:r>
            <a:r>
              <a:rPr lang="en-US" sz="2800" b="0" i="1" u="none" strike="noStrike" dirty="0">
                <a:solidFill>
                  <a:srgbClr val="000000"/>
                </a:solidFill>
                <a:effectLst/>
                <a:latin typeface="Calibri" panose="020F0502020204030204" pitchFamily="34" charset="0"/>
                <a:cs typeface="Calibri" panose="020F0502020204030204" pitchFamily="34" charset="0"/>
              </a:rPr>
              <a:t>your goal is to finish a two-week online course for job-related skills. You’ve done a couple hours of yardwork with a neighbor, cleaned the bathroom, and walked the dog. The end of the day comes, and the last thing you want to do is to put in time on that online course.  </a:t>
            </a:r>
          </a:p>
        </p:txBody>
      </p:sp>
      <p:pic>
        <p:nvPicPr>
          <p:cNvPr id="7" name="Picture 6">
            <a:extLst>
              <a:ext uri="{FF2B5EF4-FFF2-40B4-BE49-F238E27FC236}">
                <a16:creationId xmlns="" xmlns:a16="http://schemas.microsoft.com/office/drawing/2014/main" id="{5A844D50-16E4-4C05-808F-CD704D3035C7}"/>
              </a:ext>
            </a:extLst>
          </p:cNvPr>
          <p:cNvPicPr>
            <a:picLocks noChangeAspect="1"/>
          </p:cNvPicPr>
          <p:nvPr/>
        </p:nvPicPr>
        <p:blipFill rotWithShape="1">
          <a:blip r:embed="rId3"/>
          <a:srcRect l="2402" r="10017"/>
          <a:stretch/>
        </p:blipFill>
        <p:spPr>
          <a:xfrm>
            <a:off x="8218714" y="2296886"/>
            <a:ext cx="3516086" cy="4071257"/>
          </a:xfrm>
          <a:prstGeom prst="rect">
            <a:avLst/>
          </a:prstGeom>
        </p:spPr>
      </p:pic>
    </p:spTree>
    <p:extLst>
      <p:ext uri="{BB962C8B-B14F-4D97-AF65-F5344CB8AC3E}">
        <p14:creationId xmlns:p14="http://schemas.microsoft.com/office/powerpoint/2010/main" val="56574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B87CF75-54CA-4912-9A11-514A9C126A86}"/>
              </a:ext>
            </a:extLst>
          </p:cNvPr>
          <p:cNvSpPr txBox="1"/>
          <p:nvPr/>
        </p:nvSpPr>
        <p:spPr>
          <a:xfrm>
            <a:off x="385233" y="194733"/>
            <a:ext cx="11421533" cy="2400657"/>
          </a:xfrm>
          <a:prstGeom prst="rect">
            <a:avLst/>
          </a:prstGeom>
          <a:noFill/>
        </p:spPr>
        <p:txBody>
          <a:bodyPr wrap="square" lIns="91440" tIns="45720" rIns="91440" bIns="45720" rtlCol="0" anchor="t">
            <a:spAutoFit/>
          </a:bodyPr>
          <a:lstStyle/>
          <a:p>
            <a:pPr algn="ctr"/>
            <a:r>
              <a:rPr lang="en-US" sz="5000" b="1" dirty="0">
                <a:latin typeface="Calibri"/>
                <a:cs typeface="Calibri"/>
              </a:rPr>
              <a:t>What Were Some of the Specific Things That Stopped You (Or Have Stopped You in the Past) While Attempting Your Goal?</a:t>
            </a:r>
          </a:p>
        </p:txBody>
      </p:sp>
      <p:pic>
        <p:nvPicPr>
          <p:cNvPr id="2" name="Picture 1">
            <a:extLst>
              <a:ext uri="{FF2B5EF4-FFF2-40B4-BE49-F238E27FC236}">
                <a16:creationId xmlns="" xmlns:a16="http://schemas.microsoft.com/office/drawing/2014/main" id="{1EE0A9B5-566C-498B-9B4C-60D3090224B9}"/>
              </a:ext>
            </a:extLst>
          </p:cNvPr>
          <p:cNvPicPr>
            <a:picLocks noChangeAspect="1"/>
          </p:cNvPicPr>
          <p:nvPr/>
        </p:nvPicPr>
        <p:blipFill>
          <a:blip r:embed="rId3"/>
          <a:stretch>
            <a:fillRect/>
          </a:stretch>
        </p:blipFill>
        <p:spPr>
          <a:xfrm>
            <a:off x="4178672" y="2595390"/>
            <a:ext cx="3834653" cy="3912986"/>
          </a:xfrm>
          <a:prstGeom prst="rect">
            <a:avLst/>
          </a:prstGeom>
        </p:spPr>
      </p:pic>
    </p:spTree>
    <p:extLst>
      <p:ext uri="{BB962C8B-B14F-4D97-AF65-F5344CB8AC3E}">
        <p14:creationId xmlns:p14="http://schemas.microsoft.com/office/powerpoint/2010/main" val="215605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5464BAC-408B-4A05-BB13-5DBFC5B9EDD1}"/>
              </a:ext>
            </a:extLst>
          </p:cNvPr>
          <p:cNvSpPr txBox="1"/>
          <p:nvPr/>
        </p:nvSpPr>
        <p:spPr>
          <a:xfrm>
            <a:off x="423333" y="87156"/>
            <a:ext cx="11345333" cy="1631216"/>
          </a:xfrm>
          <a:prstGeom prst="rect">
            <a:avLst/>
          </a:prstGeom>
          <a:noFill/>
        </p:spPr>
        <p:txBody>
          <a:bodyPr wrap="square" rtlCol="0">
            <a:spAutoFit/>
          </a:bodyPr>
          <a:lstStyle/>
          <a:p>
            <a:pPr algn="ctr"/>
            <a:r>
              <a:rPr lang="en-US" sz="5000" b="1" dirty="0">
                <a:latin typeface="Calibri" panose="020F0502020204030204" pitchFamily="34" charset="0"/>
                <a:cs typeface="Calibri" panose="020F0502020204030204" pitchFamily="34" charset="0"/>
              </a:rPr>
              <a:t>When It’s Time to Evaluate Your Goal and Make Some ‘Tweaks’: A Few Suggestions</a:t>
            </a:r>
          </a:p>
        </p:txBody>
      </p:sp>
      <p:sp>
        <p:nvSpPr>
          <p:cNvPr id="3" name="TextBox 2">
            <a:extLst>
              <a:ext uri="{FF2B5EF4-FFF2-40B4-BE49-F238E27FC236}">
                <a16:creationId xmlns="" xmlns:a16="http://schemas.microsoft.com/office/drawing/2014/main" id="{46968CC0-358E-4BF6-A889-71F8D54100C8}"/>
              </a:ext>
            </a:extLst>
          </p:cNvPr>
          <p:cNvSpPr txBox="1"/>
          <p:nvPr/>
        </p:nvSpPr>
        <p:spPr>
          <a:xfrm>
            <a:off x="423333" y="1978349"/>
            <a:ext cx="11345333" cy="5293757"/>
          </a:xfrm>
          <a:prstGeom prst="rect">
            <a:avLst/>
          </a:prstGeom>
          <a:noFill/>
        </p:spPr>
        <p:txBody>
          <a:bodyPr wrap="square" rtlCol="0">
            <a:spAutoFit/>
          </a:bodyPr>
          <a:lstStyle/>
          <a:p>
            <a:pPr marL="285750" indent="-285750">
              <a:buFont typeface="Arial" panose="020B0604020202020204" pitchFamily="34" charset="0"/>
              <a:buChar char="•"/>
            </a:pPr>
            <a:r>
              <a:rPr lang="en-US" sz="3600" b="1" i="1" dirty="0">
                <a:latin typeface="Calibri" panose="020F0502020204030204" pitchFamily="34" charset="0"/>
                <a:cs typeface="Calibri" panose="020F0502020204030204" pitchFamily="34" charset="0"/>
              </a:rPr>
              <a:t>Celebrate</a:t>
            </a:r>
            <a:r>
              <a:rPr lang="en-US" sz="3600" dirty="0">
                <a:latin typeface="Calibri" panose="020F0502020204030204" pitchFamily="34" charset="0"/>
                <a:cs typeface="Calibri" panose="020F0502020204030204" pitchFamily="34" charset="0"/>
              </a:rPr>
              <a:t> each tiny success.</a:t>
            </a:r>
          </a:p>
          <a:p>
            <a:endParaRPr lang="en-US"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b="1" i="1" dirty="0">
                <a:latin typeface="Calibri" panose="020F0502020204030204" pitchFamily="34" charset="0"/>
                <a:cs typeface="Calibri" panose="020F0502020204030204" pitchFamily="34" charset="0"/>
              </a:rPr>
              <a:t>Don’t criticize or punish y</a:t>
            </a:r>
            <a:r>
              <a:rPr lang="en-US" sz="3600" dirty="0">
                <a:latin typeface="Calibri" panose="020F0502020204030204" pitchFamily="34" charset="0"/>
                <a:cs typeface="Calibri" panose="020F0502020204030204" pitchFamily="34" charset="0"/>
              </a:rPr>
              <a:t>ourself for setbacks.</a:t>
            </a:r>
          </a:p>
          <a:p>
            <a:endParaRPr lang="en-US"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tx1"/>
                </a:solidFill>
                <a:latin typeface="Calibri" panose="020F0502020204030204" pitchFamily="34" charset="0"/>
                <a:ea typeface="Calibri"/>
                <a:cs typeface="Calibri" panose="020F0502020204030204" pitchFamily="34" charset="0"/>
                <a:sym typeface="Calibri"/>
              </a:rPr>
              <a:t>Goal-setting after brain injury requires </a:t>
            </a:r>
            <a:r>
              <a:rPr lang="en-US" sz="3600" b="1" i="1" dirty="0">
                <a:solidFill>
                  <a:schemeClr val="tx1"/>
                </a:solidFill>
                <a:latin typeface="Calibri" panose="020F0502020204030204" pitchFamily="34" charset="0"/>
                <a:ea typeface="Calibri"/>
                <a:cs typeface="Calibri" panose="020F0502020204030204" pitchFamily="34" charset="0"/>
                <a:sym typeface="Calibri"/>
              </a:rPr>
              <a:t>time and practice</a:t>
            </a:r>
            <a:r>
              <a:rPr lang="en-US" sz="3600" dirty="0">
                <a:solidFill>
                  <a:schemeClr val="tx1"/>
                </a:solidFill>
                <a:latin typeface="Calibri" panose="020F0502020204030204" pitchFamily="34" charset="0"/>
                <a:ea typeface="Calibri"/>
                <a:cs typeface="Calibri" panose="020F0502020204030204" pitchFamily="34" charset="0"/>
                <a:sym typeface="Calibri"/>
              </a:rPr>
              <a:t> – often through </a:t>
            </a:r>
            <a:r>
              <a:rPr lang="en-US" sz="3600" b="1" i="1" dirty="0">
                <a:solidFill>
                  <a:schemeClr val="tx1"/>
                </a:solidFill>
                <a:latin typeface="Calibri" panose="020F0502020204030204" pitchFamily="34" charset="0"/>
                <a:ea typeface="Calibri"/>
                <a:cs typeface="Calibri" panose="020F0502020204030204" pitchFamily="34" charset="0"/>
                <a:sym typeface="Calibri"/>
              </a:rPr>
              <a:t>trial and error</a:t>
            </a:r>
            <a:r>
              <a:rPr lang="en-US" sz="3600" dirty="0">
                <a:solidFill>
                  <a:schemeClr val="tx1"/>
                </a:solidFill>
                <a:latin typeface="Calibri" panose="020F0502020204030204" pitchFamily="34" charset="0"/>
                <a:ea typeface="Calibri"/>
                <a:cs typeface="Calibri" panose="020F0502020204030204" pitchFamily="34" charset="0"/>
                <a:sym typeface="Calibri"/>
              </a:rPr>
              <a:t>.</a:t>
            </a:r>
          </a:p>
          <a:p>
            <a:pPr marL="285750" indent="-285750">
              <a:buFont typeface="Arial" panose="020B0604020202020204" pitchFamily="34" charset="0"/>
              <a:buChar char="•"/>
            </a:pPr>
            <a:endParaRPr lang="en-US" sz="3600" dirty="0">
              <a:solidFill>
                <a:schemeClr val="tx1"/>
              </a:solidFill>
              <a:latin typeface="Calibri" panose="020F0502020204030204" pitchFamily="34" charset="0"/>
              <a:ea typeface="Calibri"/>
              <a:cs typeface="Calibri" panose="020F0502020204030204" pitchFamily="34" charset="0"/>
              <a:sym typeface="Calibri"/>
            </a:endParaRPr>
          </a:p>
          <a:p>
            <a:pPr marL="285750" indent="-285750">
              <a:buFont typeface="Arial" panose="020B0604020202020204" pitchFamily="34" charset="0"/>
              <a:buChar char="•"/>
            </a:pPr>
            <a:r>
              <a:rPr lang="en-US" sz="3600" dirty="0">
                <a:solidFill>
                  <a:schemeClr val="tx1"/>
                </a:solidFill>
                <a:latin typeface="Calibri" panose="020F0502020204030204" pitchFamily="34" charset="0"/>
                <a:ea typeface="Calibri"/>
                <a:cs typeface="Calibri" panose="020F0502020204030204" pitchFamily="34" charset="0"/>
                <a:sym typeface="Calibri"/>
              </a:rPr>
              <a:t>Be </a:t>
            </a:r>
            <a:r>
              <a:rPr lang="en-US" sz="3600" b="1" i="1" dirty="0">
                <a:solidFill>
                  <a:schemeClr val="tx1"/>
                </a:solidFill>
                <a:latin typeface="Calibri" panose="020F0502020204030204" pitchFamily="34" charset="0"/>
                <a:ea typeface="Calibri"/>
                <a:cs typeface="Calibri" panose="020F0502020204030204" pitchFamily="34" charset="0"/>
                <a:sym typeface="Calibri"/>
              </a:rPr>
              <a:t>patient</a:t>
            </a:r>
            <a:r>
              <a:rPr lang="en-US" sz="3600" dirty="0">
                <a:solidFill>
                  <a:schemeClr val="tx1"/>
                </a:solidFill>
                <a:latin typeface="Calibri" panose="020F0502020204030204" pitchFamily="34" charset="0"/>
                <a:ea typeface="Calibri"/>
                <a:cs typeface="Calibri" panose="020F0502020204030204" pitchFamily="34" charset="0"/>
                <a:sym typeface="Calibri"/>
              </a:rPr>
              <a:t> with yourself and do what you can.</a:t>
            </a:r>
          </a:p>
          <a:p>
            <a:endParaRPr lang="en-US" sz="3600" dirty="0">
              <a:solidFill>
                <a:schemeClr val="tx1"/>
              </a:solidFill>
              <a:latin typeface="Calibri" panose="020F0502020204030204" pitchFamily="34" charset="0"/>
              <a:ea typeface="Calibri"/>
              <a:cs typeface="Calibri" panose="020F0502020204030204" pitchFamily="34" charset="0"/>
              <a:sym typeface="Calibri"/>
            </a:endParaRPr>
          </a:p>
          <a:p>
            <a:pPr marL="285750" indent="-285750">
              <a:buFont typeface="Arial" panose="020B0604020202020204" pitchFamily="34" charset="0"/>
              <a:buChar char="•"/>
            </a:pPr>
            <a:endParaRPr lang="en-US" dirty="0"/>
          </a:p>
        </p:txBody>
      </p:sp>
      <p:pic>
        <p:nvPicPr>
          <p:cNvPr id="4" name="Picture 3">
            <a:extLst>
              <a:ext uri="{FF2B5EF4-FFF2-40B4-BE49-F238E27FC236}">
                <a16:creationId xmlns="" xmlns:a16="http://schemas.microsoft.com/office/drawing/2014/main" id="{4B197378-DD42-4DAF-8190-C218B2C162BD}"/>
              </a:ext>
            </a:extLst>
          </p:cNvPr>
          <p:cNvPicPr>
            <a:picLocks noChangeAspect="1"/>
          </p:cNvPicPr>
          <p:nvPr/>
        </p:nvPicPr>
        <p:blipFill>
          <a:blip r:embed="rId3"/>
          <a:stretch>
            <a:fillRect/>
          </a:stretch>
        </p:blipFill>
        <p:spPr>
          <a:xfrm>
            <a:off x="6257365" y="1622611"/>
            <a:ext cx="1353390" cy="1458035"/>
          </a:xfrm>
          <a:prstGeom prst="rect">
            <a:avLst/>
          </a:prstGeom>
        </p:spPr>
      </p:pic>
      <p:pic>
        <p:nvPicPr>
          <p:cNvPr id="5" name="Picture 4">
            <a:extLst>
              <a:ext uri="{FF2B5EF4-FFF2-40B4-BE49-F238E27FC236}">
                <a16:creationId xmlns="" xmlns:a16="http://schemas.microsoft.com/office/drawing/2014/main" id="{5C45C59E-0879-4E64-A9B3-DC7D3E406415}"/>
              </a:ext>
            </a:extLst>
          </p:cNvPr>
          <p:cNvPicPr>
            <a:picLocks noChangeAspect="1"/>
          </p:cNvPicPr>
          <p:nvPr/>
        </p:nvPicPr>
        <p:blipFill>
          <a:blip r:embed="rId4"/>
          <a:stretch>
            <a:fillRect/>
          </a:stretch>
        </p:blipFill>
        <p:spPr>
          <a:xfrm>
            <a:off x="9520518" y="4867835"/>
            <a:ext cx="1317811" cy="1903009"/>
          </a:xfrm>
          <a:prstGeom prst="rect">
            <a:avLst/>
          </a:prstGeom>
        </p:spPr>
      </p:pic>
    </p:spTree>
    <p:extLst>
      <p:ext uri="{BB962C8B-B14F-4D97-AF65-F5344CB8AC3E}">
        <p14:creationId xmlns:p14="http://schemas.microsoft.com/office/powerpoint/2010/main" val="122993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0275837-3639-4C40-B4E6-675DBB6EFE21}"/>
              </a:ext>
            </a:extLst>
          </p:cNvPr>
          <p:cNvPicPr>
            <a:picLocks noChangeAspect="1"/>
          </p:cNvPicPr>
          <p:nvPr/>
        </p:nvPicPr>
        <p:blipFill>
          <a:blip r:embed="rId2"/>
          <a:stretch>
            <a:fillRect/>
          </a:stretch>
        </p:blipFill>
        <p:spPr>
          <a:xfrm>
            <a:off x="8694689" y="3927190"/>
            <a:ext cx="2305006" cy="1958788"/>
          </a:xfrm>
          <a:prstGeom prst="rect">
            <a:avLst/>
          </a:prstGeom>
        </p:spPr>
      </p:pic>
      <p:pic>
        <p:nvPicPr>
          <p:cNvPr id="2" name="Picture 1">
            <a:extLst>
              <a:ext uri="{FF2B5EF4-FFF2-40B4-BE49-F238E27FC236}">
                <a16:creationId xmlns="" xmlns:a16="http://schemas.microsoft.com/office/drawing/2014/main" id="{A6FD00AC-F3E9-4692-B355-DD4C5868E5F1}"/>
              </a:ext>
            </a:extLst>
          </p:cNvPr>
          <p:cNvPicPr>
            <a:picLocks noChangeAspect="1"/>
          </p:cNvPicPr>
          <p:nvPr/>
        </p:nvPicPr>
        <p:blipFill rotWithShape="1">
          <a:blip r:embed="rId3"/>
          <a:srcRect l="3676" r="5637"/>
          <a:stretch/>
        </p:blipFill>
        <p:spPr>
          <a:xfrm>
            <a:off x="9563348" y="1470212"/>
            <a:ext cx="2205317" cy="1958788"/>
          </a:xfrm>
          <a:prstGeom prst="rect">
            <a:avLst/>
          </a:prstGeom>
        </p:spPr>
      </p:pic>
      <p:sp>
        <p:nvSpPr>
          <p:cNvPr id="3" name="TextBox 2">
            <a:extLst>
              <a:ext uri="{FF2B5EF4-FFF2-40B4-BE49-F238E27FC236}">
                <a16:creationId xmlns="" xmlns:a16="http://schemas.microsoft.com/office/drawing/2014/main" id="{EF8C051E-C6BE-4948-A173-7719FEE1439F}"/>
              </a:ext>
            </a:extLst>
          </p:cNvPr>
          <p:cNvSpPr txBox="1"/>
          <p:nvPr/>
        </p:nvSpPr>
        <p:spPr>
          <a:xfrm>
            <a:off x="423333" y="87156"/>
            <a:ext cx="11345333" cy="1631216"/>
          </a:xfrm>
          <a:prstGeom prst="rect">
            <a:avLst/>
          </a:prstGeom>
          <a:noFill/>
        </p:spPr>
        <p:txBody>
          <a:bodyPr wrap="square" rtlCol="0">
            <a:spAutoFit/>
          </a:bodyPr>
          <a:lstStyle/>
          <a:p>
            <a:r>
              <a:rPr lang="en-US" sz="5000" b="1" dirty="0">
                <a:latin typeface="Calibri" panose="020F0502020204030204" pitchFamily="34" charset="0"/>
                <a:cs typeface="Calibri" panose="020F0502020204030204" pitchFamily="34" charset="0"/>
              </a:rPr>
              <a:t>When It’s Time to Evaluate Your Goal and Make Some ‘Tweaks’: A Few Suggestions</a:t>
            </a:r>
          </a:p>
        </p:txBody>
      </p:sp>
      <p:sp>
        <p:nvSpPr>
          <p:cNvPr id="5" name="TextBox 4">
            <a:extLst>
              <a:ext uri="{FF2B5EF4-FFF2-40B4-BE49-F238E27FC236}">
                <a16:creationId xmlns="" xmlns:a16="http://schemas.microsoft.com/office/drawing/2014/main" id="{71A0FF7A-2821-4099-9679-9D9A7B436870}"/>
              </a:ext>
            </a:extLst>
          </p:cNvPr>
          <p:cNvSpPr txBox="1"/>
          <p:nvPr/>
        </p:nvSpPr>
        <p:spPr>
          <a:xfrm>
            <a:off x="423332" y="1825948"/>
            <a:ext cx="11345333" cy="4594078"/>
          </a:xfrm>
          <a:prstGeom prst="rect">
            <a:avLst/>
          </a:prstGeom>
          <a:noFill/>
        </p:spPr>
        <p:txBody>
          <a:bodyPr wrap="square" rtlCol="0">
            <a:spAutoFit/>
          </a:bodyPr>
          <a:lstStyle/>
          <a:p>
            <a:pPr marL="228600" lvl="0" indent="-228600" algn="l" rtl="0">
              <a:lnSpc>
                <a:spcPct val="90000"/>
              </a:lnSpc>
              <a:spcBef>
                <a:spcPts val="1000"/>
              </a:spcBef>
              <a:spcAft>
                <a:spcPts val="0"/>
              </a:spcAft>
              <a:buClr>
                <a:schemeClr val="dk1"/>
              </a:buClr>
              <a:buSzPts val="2800"/>
              <a:buChar char="•"/>
            </a:pPr>
            <a:r>
              <a:rPr lang="en-US" sz="3600" dirty="0">
                <a:solidFill>
                  <a:schemeClr val="tx1"/>
                </a:solidFill>
                <a:latin typeface="Calibri"/>
                <a:ea typeface="Calibri"/>
                <a:cs typeface="Calibri"/>
                <a:sym typeface="Calibri"/>
              </a:rPr>
              <a:t>Be </a:t>
            </a:r>
            <a:r>
              <a:rPr lang="en-US" sz="3600" b="1" i="1" dirty="0">
                <a:solidFill>
                  <a:schemeClr val="tx1"/>
                </a:solidFill>
                <a:latin typeface="Calibri"/>
                <a:ea typeface="Calibri"/>
                <a:cs typeface="Calibri"/>
                <a:sym typeface="Calibri"/>
              </a:rPr>
              <a:t>flexible with changes</a:t>
            </a:r>
            <a:r>
              <a:rPr lang="en-US" sz="3600" dirty="0">
                <a:solidFill>
                  <a:schemeClr val="tx1"/>
                </a:solidFill>
                <a:latin typeface="Calibri"/>
                <a:ea typeface="Calibri"/>
                <a:cs typeface="Calibri"/>
                <a:sym typeface="Calibri"/>
              </a:rPr>
              <a:t> to your plans – if          something’s not working for you, </a:t>
            </a:r>
            <a:r>
              <a:rPr lang="en-US" sz="3600" b="1" i="1" dirty="0">
                <a:solidFill>
                  <a:schemeClr val="tx1"/>
                </a:solidFill>
                <a:latin typeface="Calibri"/>
                <a:ea typeface="Calibri"/>
                <a:cs typeface="Calibri"/>
                <a:sym typeface="Calibri"/>
              </a:rPr>
              <a:t>try again,</a:t>
            </a:r>
            <a:r>
              <a:rPr lang="en-US" sz="3600" dirty="0">
                <a:solidFill>
                  <a:schemeClr val="tx1"/>
                </a:solidFill>
                <a:latin typeface="Calibri"/>
                <a:ea typeface="Calibri"/>
                <a:cs typeface="Calibri"/>
                <a:sym typeface="Calibri"/>
              </a:rPr>
              <a:t> and            then </a:t>
            </a:r>
            <a:r>
              <a:rPr lang="en-US" sz="3600" b="1" i="1" dirty="0">
                <a:solidFill>
                  <a:schemeClr val="tx1"/>
                </a:solidFill>
                <a:latin typeface="Calibri"/>
                <a:ea typeface="Calibri"/>
                <a:cs typeface="Calibri"/>
                <a:sym typeface="Calibri"/>
              </a:rPr>
              <a:t>try something different</a:t>
            </a:r>
            <a:r>
              <a:rPr lang="en-US" sz="3600" dirty="0">
                <a:solidFill>
                  <a:schemeClr val="tx1"/>
                </a:solidFill>
                <a:latin typeface="Calibri"/>
                <a:ea typeface="Calibri"/>
                <a:cs typeface="Calibri"/>
                <a:sym typeface="Calibri"/>
              </a:rPr>
              <a:t>.</a:t>
            </a:r>
          </a:p>
          <a:p>
            <a:pPr marL="228600" lvl="0" indent="-228600" algn="l" rtl="0">
              <a:lnSpc>
                <a:spcPct val="90000"/>
              </a:lnSpc>
              <a:spcBef>
                <a:spcPts val="1000"/>
              </a:spcBef>
              <a:spcAft>
                <a:spcPts val="0"/>
              </a:spcAft>
              <a:buClr>
                <a:schemeClr val="dk1"/>
              </a:buClr>
              <a:buSzPts val="2800"/>
              <a:buChar char="•"/>
            </a:pPr>
            <a:r>
              <a:rPr lang="en-US" sz="3600" dirty="0">
                <a:solidFill>
                  <a:schemeClr val="tx1"/>
                </a:solidFill>
                <a:latin typeface="Calibri"/>
                <a:ea typeface="Calibri"/>
                <a:cs typeface="Calibri"/>
                <a:sym typeface="Calibri"/>
              </a:rPr>
              <a:t>You may  need to </a:t>
            </a:r>
            <a:r>
              <a:rPr lang="en-US" sz="3600" b="1" i="1" dirty="0">
                <a:solidFill>
                  <a:schemeClr val="tx1"/>
                </a:solidFill>
                <a:latin typeface="Calibri"/>
                <a:ea typeface="Calibri"/>
                <a:cs typeface="Calibri"/>
                <a:sym typeface="Calibri"/>
              </a:rPr>
              <a:t>take a break and revisit your goals</a:t>
            </a:r>
            <a:r>
              <a:rPr lang="en-US" sz="3600" dirty="0">
                <a:solidFill>
                  <a:schemeClr val="tx1"/>
                </a:solidFill>
                <a:latin typeface="Calibri"/>
                <a:ea typeface="Calibri"/>
                <a:cs typeface="Calibri"/>
                <a:sym typeface="Calibri"/>
              </a:rPr>
              <a:t> at a later time, and….</a:t>
            </a:r>
          </a:p>
          <a:p>
            <a:pPr marL="228600" lvl="0" indent="-228600" algn="l" rtl="0">
              <a:lnSpc>
                <a:spcPct val="90000"/>
              </a:lnSpc>
              <a:spcBef>
                <a:spcPts val="1000"/>
              </a:spcBef>
              <a:spcAft>
                <a:spcPts val="0"/>
              </a:spcAft>
              <a:buClr>
                <a:schemeClr val="dk1"/>
              </a:buClr>
              <a:buSzPts val="2800"/>
              <a:buChar char="•"/>
            </a:pPr>
            <a:r>
              <a:rPr lang="en-US" sz="3600" dirty="0">
                <a:solidFill>
                  <a:schemeClr val="tx1"/>
                </a:solidFill>
                <a:latin typeface="Calibri"/>
                <a:ea typeface="Calibri"/>
                <a:cs typeface="Calibri"/>
                <a:sym typeface="Calibri"/>
              </a:rPr>
              <a:t>You may need to </a:t>
            </a:r>
            <a:r>
              <a:rPr lang="en-US" sz="3600" b="1" i="1" dirty="0">
                <a:solidFill>
                  <a:schemeClr val="tx1"/>
                </a:solidFill>
                <a:latin typeface="Calibri"/>
                <a:ea typeface="Calibri"/>
                <a:cs typeface="Calibri"/>
                <a:sym typeface="Calibri"/>
              </a:rPr>
              <a:t>break certain goal-steps                       into smaller components</a:t>
            </a:r>
            <a:r>
              <a:rPr lang="en-US" sz="3600" dirty="0">
                <a:solidFill>
                  <a:schemeClr val="tx1"/>
                </a:solidFill>
                <a:latin typeface="Calibri"/>
                <a:ea typeface="Calibri"/>
                <a:cs typeface="Calibri"/>
                <a:sym typeface="Calibri"/>
              </a:rPr>
              <a:t>, and….</a:t>
            </a:r>
          </a:p>
          <a:p>
            <a:pPr marL="228600" lvl="0" indent="-228600" algn="l" rtl="0">
              <a:lnSpc>
                <a:spcPct val="90000"/>
              </a:lnSpc>
              <a:spcBef>
                <a:spcPts val="1000"/>
              </a:spcBef>
              <a:spcAft>
                <a:spcPts val="0"/>
              </a:spcAft>
              <a:buClr>
                <a:schemeClr val="dk1"/>
              </a:buClr>
              <a:buSzPts val="2800"/>
              <a:buChar char="•"/>
            </a:pPr>
            <a:r>
              <a:rPr lang="en-US" sz="3600" dirty="0">
                <a:solidFill>
                  <a:schemeClr val="tx1"/>
                </a:solidFill>
                <a:latin typeface="Calibri"/>
                <a:ea typeface="Calibri"/>
                <a:cs typeface="Calibri"/>
                <a:sym typeface="Calibri"/>
              </a:rPr>
              <a:t>You may need to </a:t>
            </a:r>
            <a:r>
              <a:rPr lang="en-US" sz="3600" b="1" i="1" dirty="0">
                <a:solidFill>
                  <a:schemeClr val="tx1"/>
                </a:solidFill>
                <a:latin typeface="Calibri"/>
                <a:ea typeface="Calibri"/>
                <a:cs typeface="Calibri"/>
                <a:sym typeface="Calibri"/>
              </a:rPr>
              <a:t>ask someone for help</a:t>
            </a:r>
            <a:r>
              <a:rPr lang="en-US" sz="3600" dirty="0">
                <a:solidFill>
                  <a:schemeClr val="tx1"/>
                </a:solidFill>
                <a:latin typeface="Calibri"/>
                <a:ea typeface="Calibri"/>
                <a:cs typeface="Calibri"/>
                <a:sym typeface="Calibri"/>
              </a:rPr>
              <a:t> with your goals.</a:t>
            </a:r>
          </a:p>
        </p:txBody>
      </p:sp>
    </p:spTree>
    <p:extLst>
      <p:ext uri="{BB962C8B-B14F-4D97-AF65-F5344CB8AC3E}">
        <p14:creationId xmlns:p14="http://schemas.microsoft.com/office/powerpoint/2010/main" val="185173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C089246-F134-4498-8219-2D7E3E35A495}"/>
              </a:ext>
            </a:extLst>
          </p:cNvPr>
          <p:cNvSpPr txBox="1"/>
          <p:nvPr/>
        </p:nvSpPr>
        <p:spPr>
          <a:xfrm>
            <a:off x="423333" y="87156"/>
            <a:ext cx="11345333" cy="1631216"/>
          </a:xfrm>
          <a:prstGeom prst="rect">
            <a:avLst/>
          </a:prstGeom>
          <a:noFill/>
        </p:spPr>
        <p:txBody>
          <a:bodyPr wrap="square" rtlCol="0">
            <a:spAutoFit/>
          </a:bodyPr>
          <a:lstStyle/>
          <a:p>
            <a:pPr algn="ctr"/>
            <a:r>
              <a:rPr lang="en-US" sz="5000" b="1" dirty="0">
                <a:latin typeface="Calibri" panose="020F0502020204030204" pitchFamily="34" charset="0"/>
                <a:cs typeface="Calibri" panose="020F0502020204030204" pitchFamily="34" charset="0"/>
              </a:rPr>
              <a:t>When It’s Time to Evaluate Your Goal and Make Some ‘Tweaks’: </a:t>
            </a:r>
            <a:r>
              <a:rPr lang="en-US" sz="5000" b="1" i="1" dirty="0">
                <a:latin typeface="Calibri" panose="020F0502020204030204" pitchFamily="34" charset="0"/>
                <a:cs typeface="Calibri" panose="020F0502020204030204" pitchFamily="34" charset="0"/>
              </a:rPr>
              <a:t>If/Then Statement</a:t>
            </a:r>
          </a:p>
        </p:txBody>
      </p:sp>
      <p:sp>
        <p:nvSpPr>
          <p:cNvPr id="5" name="TextBox 4">
            <a:extLst>
              <a:ext uri="{FF2B5EF4-FFF2-40B4-BE49-F238E27FC236}">
                <a16:creationId xmlns="" xmlns:a16="http://schemas.microsoft.com/office/drawing/2014/main" id="{5D0F7954-335D-459C-B9C4-5286E2CEC61B}"/>
              </a:ext>
            </a:extLst>
          </p:cNvPr>
          <p:cNvSpPr txBox="1"/>
          <p:nvPr/>
        </p:nvSpPr>
        <p:spPr>
          <a:xfrm>
            <a:off x="390960" y="1718372"/>
            <a:ext cx="11410078" cy="4893647"/>
          </a:xfrm>
          <a:prstGeom prst="rect">
            <a:avLst/>
          </a:prstGeom>
          <a:noFill/>
        </p:spPr>
        <p:txBody>
          <a:bodyPr wrap="square" rtlCol="0">
            <a:spAutoFit/>
          </a:bodyPr>
          <a:lstStyle/>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The If/Then Technique is a good way to </a:t>
            </a:r>
            <a:r>
              <a:rPr lang="en-US" sz="2600" b="1" dirty="0">
                <a:latin typeface="Calibri" panose="020F0502020204030204" pitchFamily="34" charset="0"/>
                <a:cs typeface="Calibri" panose="020F0502020204030204" pitchFamily="34" charset="0"/>
              </a:rPr>
              <a:t>plan for chaos AND stick to your goals </a:t>
            </a:r>
            <a:r>
              <a:rPr lang="en-US" sz="2600" dirty="0">
                <a:latin typeface="Calibri" panose="020F0502020204030204" pitchFamily="34" charset="0"/>
                <a:cs typeface="Calibri" panose="020F0502020204030204" pitchFamily="34" charset="0"/>
              </a:rPr>
              <a:t>even when life gets crazy.</a:t>
            </a:r>
          </a:p>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It encourages you to </a:t>
            </a:r>
            <a:r>
              <a:rPr lang="en-US" sz="2600" b="1" dirty="0">
                <a:latin typeface="Calibri" panose="020F0502020204030204" pitchFamily="34" charset="0"/>
                <a:cs typeface="Calibri" panose="020F0502020204030204" pitchFamily="34" charset="0"/>
              </a:rPr>
              <a:t>consider the unpredictable </a:t>
            </a:r>
            <a:r>
              <a:rPr lang="en-US" sz="2600" dirty="0">
                <a:latin typeface="Calibri" panose="020F0502020204030204" pitchFamily="34" charset="0"/>
                <a:cs typeface="Calibri" panose="020F0502020204030204" pitchFamily="34" charset="0"/>
              </a:rPr>
              <a:t>circumstances that enter our daily lives.</a:t>
            </a:r>
          </a:p>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It </a:t>
            </a:r>
            <a:r>
              <a:rPr lang="en-US" sz="2600" b="1" dirty="0">
                <a:latin typeface="Calibri" panose="020F0502020204030204" pitchFamily="34" charset="0"/>
                <a:cs typeface="Calibri" panose="020F0502020204030204" pitchFamily="34" charset="0"/>
              </a:rPr>
              <a:t>reduces our excuses </a:t>
            </a:r>
            <a:r>
              <a:rPr lang="en-US" sz="2600" dirty="0">
                <a:latin typeface="Calibri" panose="020F0502020204030204" pitchFamily="34" charset="0"/>
                <a:cs typeface="Calibri" panose="020F0502020204030204" pitchFamily="34" charset="0"/>
              </a:rPr>
              <a:t>for doing nothing and </a:t>
            </a:r>
            <a:r>
              <a:rPr lang="en-US" sz="2600" b="1" dirty="0">
                <a:latin typeface="Calibri" panose="020F0502020204030204" pitchFamily="34" charset="0"/>
                <a:cs typeface="Calibri" panose="020F0502020204030204" pitchFamily="34" charset="0"/>
              </a:rPr>
              <a:t>increases options </a:t>
            </a:r>
            <a:r>
              <a:rPr lang="en-US" sz="2600" dirty="0">
                <a:latin typeface="Calibri" panose="020F0502020204030204" pitchFamily="34" charset="0"/>
                <a:cs typeface="Calibri" panose="020F0502020204030204" pitchFamily="34" charset="0"/>
              </a:rPr>
              <a:t>for sticking to your goals.</a:t>
            </a:r>
          </a:p>
          <a:p>
            <a:pPr marL="571500" indent="-571500">
              <a:buFont typeface="Arial" panose="020B0604020202020204" pitchFamily="34" charset="0"/>
              <a:buChar char="•"/>
            </a:pPr>
            <a:r>
              <a:rPr lang="en-US" sz="2600" dirty="0">
                <a:latin typeface="Calibri" panose="020F0502020204030204" pitchFamily="34" charset="0"/>
                <a:cs typeface="Calibri" panose="020F0502020204030204" pitchFamily="34" charset="0"/>
              </a:rPr>
              <a:t>On any given day, it is more important to stick to the ‘spirit’ of your plan than to do it perfectly.</a:t>
            </a:r>
          </a:p>
          <a:p>
            <a:r>
              <a:rPr lang="en-US" sz="2600" dirty="0">
                <a:latin typeface="Calibri" panose="020F0502020204030204" pitchFamily="34" charset="0"/>
                <a:cs typeface="Calibri" panose="020F0502020204030204" pitchFamily="34" charset="0"/>
              </a:rPr>
              <a:t>	</a:t>
            </a:r>
            <a:r>
              <a:rPr lang="en-US" sz="2600" b="1" i="1" dirty="0">
                <a:latin typeface="Calibri" panose="020F0502020204030204" pitchFamily="34" charset="0"/>
                <a:cs typeface="Calibri" panose="020F0502020204030204" pitchFamily="34" charset="0"/>
              </a:rPr>
              <a:t>For example:    </a:t>
            </a:r>
            <a:r>
              <a:rPr lang="en-US" sz="2600" i="1" dirty="0">
                <a:latin typeface="Calibri" panose="020F0502020204030204" pitchFamily="34" charset="0"/>
                <a:cs typeface="Calibri" panose="020F0502020204030204" pitchFamily="34" charset="0"/>
              </a:rPr>
              <a:t>If I don’t wake up to run tomorrow morning, then I’ll walk on 	my lunch break.        </a:t>
            </a:r>
            <a:r>
              <a:rPr lang="en-US" sz="2600" b="1" i="1" dirty="0">
                <a:latin typeface="Calibri" panose="020F0502020204030204" pitchFamily="34" charset="0"/>
                <a:cs typeface="Calibri" panose="020F0502020204030204" pitchFamily="34" charset="0"/>
              </a:rPr>
              <a:t>OR,</a:t>
            </a:r>
          </a:p>
          <a:p>
            <a:r>
              <a:rPr lang="en-US" sz="2600" i="1" dirty="0">
                <a:latin typeface="Calibri" panose="020F0502020204030204" pitchFamily="34" charset="0"/>
                <a:cs typeface="Calibri" panose="020F0502020204030204" pitchFamily="34" charset="0"/>
              </a:rPr>
              <a:t>	If I buy something ‘not so healthy’ for breakfast, then I’ll cook a healthier 	meal for dinner and/or prepare breakfast ahead of time for tomorrow.</a:t>
            </a:r>
          </a:p>
        </p:txBody>
      </p:sp>
    </p:spTree>
    <p:extLst>
      <p:ext uri="{BB962C8B-B14F-4D97-AF65-F5344CB8AC3E}">
        <p14:creationId xmlns:p14="http://schemas.microsoft.com/office/powerpoint/2010/main" val="421917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F0BD39-F0F0-468F-8CFC-926B10B31152}"/>
              </a:ext>
            </a:extLst>
          </p:cNvPr>
          <p:cNvPicPr>
            <a:picLocks noChangeAspect="1"/>
          </p:cNvPicPr>
          <p:nvPr/>
        </p:nvPicPr>
        <p:blipFill>
          <a:blip r:embed="rId3"/>
          <a:stretch>
            <a:fillRect/>
          </a:stretch>
        </p:blipFill>
        <p:spPr>
          <a:xfrm>
            <a:off x="8875059" y="761999"/>
            <a:ext cx="3316941" cy="3926541"/>
          </a:xfrm>
          <a:prstGeom prst="rect">
            <a:avLst/>
          </a:prstGeom>
        </p:spPr>
      </p:pic>
      <p:sp>
        <p:nvSpPr>
          <p:cNvPr id="2" name="TextBox 1">
            <a:extLst>
              <a:ext uri="{FF2B5EF4-FFF2-40B4-BE49-F238E27FC236}">
                <a16:creationId xmlns="" xmlns:a16="http://schemas.microsoft.com/office/drawing/2014/main" id="{8138EB02-C8D2-4411-A49F-09F9D8CC79BA}"/>
              </a:ext>
            </a:extLst>
          </p:cNvPr>
          <p:cNvSpPr txBox="1"/>
          <p:nvPr/>
        </p:nvSpPr>
        <p:spPr>
          <a:xfrm>
            <a:off x="510988" y="251011"/>
            <a:ext cx="11170024" cy="861774"/>
          </a:xfrm>
          <a:prstGeom prst="rect">
            <a:avLst/>
          </a:prstGeom>
          <a:noFill/>
        </p:spPr>
        <p:txBody>
          <a:bodyPr wrap="square" rtlCol="0">
            <a:spAutoFit/>
          </a:bodyPr>
          <a:lstStyle/>
          <a:p>
            <a:pPr algn="ctr"/>
            <a:r>
              <a:rPr lang="en-US" sz="5000" b="1" dirty="0">
                <a:latin typeface="Calibri" panose="020F0502020204030204" pitchFamily="34" charset="0"/>
                <a:cs typeface="Calibri" panose="020F0502020204030204" pitchFamily="34" charset="0"/>
              </a:rPr>
              <a:t>IF/THEN STATEMENT CONTINUED</a:t>
            </a:r>
          </a:p>
        </p:txBody>
      </p:sp>
      <p:sp>
        <p:nvSpPr>
          <p:cNvPr id="3" name="TextBox 2">
            <a:extLst>
              <a:ext uri="{FF2B5EF4-FFF2-40B4-BE49-F238E27FC236}">
                <a16:creationId xmlns="" xmlns:a16="http://schemas.microsoft.com/office/drawing/2014/main" id="{ABEB1EDB-5929-4ABE-B782-55740D847876}"/>
              </a:ext>
            </a:extLst>
          </p:cNvPr>
          <p:cNvSpPr txBox="1"/>
          <p:nvPr/>
        </p:nvSpPr>
        <p:spPr>
          <a:xfrm>
            <a:off x="403412" y="1413041"/>
            <a:ext cx="11170024" cy="5355312"/>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All you need to do is complete this phrase:</a:t>
            </a:r>
          </a:p>
          <a:p>
            <a:r>
              <a:rPr lang="en-US" sz="2600" dirty="0">
                <a:latin typeface="Calibri" panose="020F0502020204030204" pitchFamily="34" charset="0"/>
                <a:cs typeface="Calibri" panose="020F0502020204030204" pitchFamily="34" charset="0"/>
              </a:rPr>
              <a:t>	“If </a:t>
            </a:r>
            <a:r>
              <a:rPr lang="en-US" sz="2600" b="1" dirty="0">
                <a:latin typeface="Calibri" panose="020F0502020204030204" pitchFamily="34" charset="0"/>
                <a:cs typeface="Calibri" panose="020F0502020204030204" pitchFamily="34" charset="0"/>
              </a:rPr>
              <a:t>[SOMETHING UNEXPECTED]</a:t>
            </a:r>
            <a:r>
              <a:rPr lang="en-US" sz="2600" dirty="0">
                <a:latin typeface="Calibri" panose="020F0502020204030204" pitchFamily="34" charset="0"/>
                <a:cs typeface="Calibri" panose="020F0502020204030204" pitchFamily="34" charset="0"/>
              </a:rPr>
              <a:t>, then </a:t>
            </a:r>
            <a:r>
              <a:rPr lang="en-US" sz="2600" b="1" dirty="0">
                <a:latin typeface="Calibri" panose="020F0502020204030204" pitchFamily="34" charset="0"/>
                <a:cs typeface="Calibri" panose="020F0502020204030204" pitchFamily="34" charset="0"/>
              </a:rPr>
              <a:t>[YOUR RESPONSE]</a:t>
            </a:r>
            <a:r>
              <a:rPr lang="en-US" sz="2600" dirty="0">
                <a:latin typeface="Calibri" panose="020F0502020204030204" pitchFamily="34" charset="0"/>
                <a:cs typeface="Calibri" panose="020F0502020204030204" pitchFamily="34" charset="0"/>
              </a:rPr>
              <a:t>.” </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Another way 	to think about it is: </a:t>
            </a:r>
          </a:p>
          <a:p>
            <a:r>
              <a:rPr lang="en-US" sz="2600" dirty="0">
                <a:latin typeface="Calibri" panose="020F0502020204030204" pitchFamily="34" charset="0"/>
                <a:cs typeface="Calibri" panose="020F0502020204030204" pitchFamily="34" charset="0"/>
              </a:rPr>
              <a:t>	“When </a:t>
            </a:r>
            <a:r>
              <a:rPr lang="en-US" sz="2600" b="1" dirty="0">
                <a:latin typeface="Calibri" panose="020F0502020204030204" pitchFamily="34" charset="0"/>
                <a:cs typeface="Calibri" panose="020F0502020204030204" pitchFamily="34" charset="0"/>
              </a:rPr>
              <a:t>situation X </a:t>
            </a:r>
            <a:r>
              <a:rPr lang="en-US" sz="2600" dirty="0">
                <a:latin typeface="Calibri" panose="020F0502020204030204" pitchFamily="34" charset="0"/>
                <a:cs typeface="Calibri" panose="020F0502020204030204" pitchFamily="34" charset="0"/>
              </a:rPr>
              <a:t>arises, I will perform </a:t>
            </a:r>
            <a:r>
              <a:rPr lang="en-US" sz="2600" b="1" dirty="0">
                <a:latin typeface="Calibri" panose="020F0502020204030204" pitchFamily="34" charset="0"/>
                <a:cs typeface="Calibri" panose="020F0502020204030204" pitchFamily="34" charset="0"/>
              </a:rPr>
              <a:t>response Y</a:t>
            </a:r>
            <a:r>
              <a:rPr lang="en-US" sz="26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EXAMPLES:</a:t>
            </a:r>
          </a:p>
          <a:p>
            <a:r>
              <a:rPr lang="en-US" sz="2600" i="1" dirty="0">
                <a:latin typeface="Calibri" panose="020F0502020204030204" pitchFamily="34" charset="0"/>
                <a:cs typeface="Calibri" panose="020F0502020204030204" pitchFamily="34" charset="0"/>
              </a:rPr>
              <a:t>“If I haven’t called my mom back by 7 pm, then I won’t turn on the TV until I do.”</a:t>
            </a:r>
          </a:p>
          <a:p>
            <a:endParaRPr lang="en-US" sz="800" i="1" dirty="0">
              <a:latin typeface="Calibri" panose="020F0502020204030204" pitchFamily="34" charset="0"/>
              <a:cs typeface="Calibri" panose="020F0502020204030204" pitchFamily="34" charset="0"/>
            </a:endParaRPr>
          </a:p>
          <a:p>
            <a:r>
              <a:rPr lang="en-US" sz="2600" i="1" dirty="0">
                <a:latin typeface="Calibri" panose="020F0502020204030204" pitchFamily="34" charset="0"/>
                <a:cs typeface="Calibri" panose="020F0502020204030204" pitchFamily="34" charset="0"/>
              </a:rPr>
              <a:t>“If my doctor doesn’t ask me about my pain levels, then I will send her a follow-up message via email.”</a:t>
            </a:r>
          </a:p>
          <a:p>
            <a:endParaRPr lang="en-US" sz="800" i="1" dirty="0">
              <a:latin typeface="Calibri" panose="020F0502020204030204" pitchFamily="34" charset="0"/>
              <a:cs typeface="Calibri" panose="020F0502020204030204" pitchFamily="34" charset="0"/>
            </a:endParaRPr>
          </a:p>
          <a:p>
            <a:r>
              <a:rPr lang="en-US" sz="2600" i="1" dirty="0">
                <a:latin typeface="Calibri" panose="020F0502020204030204" pitchFamily="34" charset="0"/>
                <a:cs typeface="Calibri" panose="020F0502020204030204" pitchFamily="34" charset="0"/>
              </a:rPr>
              <a:t>“If my friend cannot take me to the store tonight, I will ask him to take me tomorrow.”</a:t>
            </a:r>
          </a:p>
          <a:p>
            <a:endParaRPr lang="en-US" dirty="0"/>
          </a:p>
        </p:txBody>
      </p:sp>
    </p:spTree>
    <p:extLst>
      <p:ext uri="{BB962C8B-B14F-4D97-AF65-F5344CB8AC3E}">
        <p14:creationId xmlns:p14="http://schemas.microsoft.com/office/powerpoint/2010/main" val="108158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303D7E-422D-45F6-B0FF-6015B55E4AF9}"/>
              </a:ext>
            </a:extLst>
          </p:cNvPr>
          <p:cNvSpPr>
            <a:spLocks noGrp="1"/>
          </p:cNvSpPr>
          <p:nvPr>
            <p:ph type="title"/>
          </p:nvPr>
        </p:nvSpPr>
        <p:spPr>
          <a:xfrm>
            <a:off x="415650" y="1413076"/>
            <a:ext cx="11360700" cy="1638846"/>
          </a:xfrm>
        </p:spPr>
        <p:txBody>
          <a:bodyPr/>
          <a:lstStyle/>
          <a:p>
            <a:pPr algn="ctr"/>
            <a:r>
              <a:rPr lang="en-US" sz="6000" b="1" dirty="0">
                <a:latin typeface="Calibri" panose="020F0502020204030204" pitchFamily="34" charset="0"/>
                <a:cs typeface="Calibri" panose="020F0502020204030204" pitchFamily="34" charset="0"/>
              </a:rPr>
              <a:t>CLASS EXAMPLES:</a:t>
            </a: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(We love it when people share!)</a:t>
            </a: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
            </a:r>
            <a:br>
              <a:rPr lang="en-US" sz="6000" b="1" dirty="0">
                <a:latin typeface="Calibri" panose="020F0502020204030204" pitchFamily="34" charset="0"/>
                <a:cs typeface="Calibri" panose="020F0502020204030204" pitchFamily="34" charset="0"/>
              </a:rPr>
            </a:br>
            <a:endParaRPr lang="en-US" sz="60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 xmlns:a16="http://schemas.microsoft.com/office/drawing/2014/main" id="{0DE78155-3F24-4B28-A573-B89C39F63D74}"/>
              </a:ext>
            </a:extLst>
          </p:cNvPr>
          <p:cNvPicPr>
            <a:picLocks noChangeAspect="1"/>
          </p:cNvPicPr>
          <p:nvPr/>
        </p:nvPicPr>
        <p:blipFill>
          <a:blip r:embed="rId3"/>
          <a:stretch>
            <a:fillRect/>
          </a:stretch>
        </p:blipFill>
        <p:spPr>
          <a:xfrm>
            <a:off x="4186517" y="3806078"/>
            <a:ext cx="3681693" cy="2460252"/>
          </a:xfrm>
          <a:prstGeom prst="rect">
            <a:avLst/>
          </a:prstGeom>
        </p:spPr>
      </p:pic>
    </p:spTree>
    <p:extLst>
      <p:ext uri="{BB962C8B-B14F-4D97-AF65-F5344CB8AC3E}">
        <p14:creationId xmlns:p14="http://schemas.microsoft.com/office/powerpoint/2010/main" val="318823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C3687BD-EB31-224D-AFFF-6D62957D417E}"/>
              </a:ext>
            </a:extLst>
          </p:cNvPr>
          <p:cNvSpPr txBox="1"/>
          <p:nvPr/>
        </p:nvSpPr>
        <p:spPr>
          <a:xfrm>
            <a:off x="2735792" y="648669"/>
            <a:ext cx="6720416" cy="1200329"/>
          </a:xfrm>
          <a:prstGeom prst="rect">
            <a:avLst/>
          </a:prstGeom>
          <a:noFill/>
        </p:spPr>
        <p:txBody>
          <a:bodyPr wrap="square" rtlCol="0">
            <a:spAutoFit/>
          </a:bodyPr>
          <a:lstStyle/>
          <a:p>
            <a:pPr algn="ctr"/>
            <a:r>
              <a:rPr lang="en-US" sz="7200" b="1">
                <a:latin typeface="Calibri" panose="020F0502020204030204" pitchFamily="34" charset="0"/>
              </a:rPr>
              <a:t>QUESTIONS</a:t>
            </a:r>
          </a:p>
        </p:txBody>
      </p:sp>
      <p:pic>
        <p:nvPicPr>
          <p:cNvPr id="7" name="Picture 6">
            <a:extLst>
              <a:ext uri="{FF2B5EF4-FFF2-40B4-BE49-F238E27FC236}">
                <a16:creationId xmlns="" xmlns:a16="http://schemas.microsoft.com/office/drawing/2014/main" id="{B739FA2E-A728-8B40-AE26-78B088A2691B}"/>
              </a:ext>
            </a:extLst>
          </p:cNvPr>
          <p:cNvPicPr>
            <a:picLocks noChangeAspect="1"/>
          </p:cNvPicPr>
          <p:nvPr/>
        </p:nvPicPr>
        <p:blipFill>
          <a:blip r:embed="rId2"/>
          <a:stretch>
            <a:fillRect/>
          </a:stretch>
        </p:blipFill>
        <p:spPr>
          <a:xfrm>
            <a:off x="2667000" y="1848998"/>
            <a:ext cx="6858000" cy="4187915"/>
          </a:xfrm>
          <a:prstGeom prst="rect">
            <a:avLst/>
          </a:prstGeom>
        </p:spPr>
      </p:pic>
    </p:spTree>
    <p:extLst>
      <p:ext uri="{BB962C8B-B14F-4D97-AF65-F5344CB8AC3E}">
        <p14:creationId xmlns:p14="http://schemas.microsoft.com/office/powerpoint/2010/main" val="260675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a06c0ed732_0_22"/>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5000" b="1">
                <a:latin typeface="Calibri"/>
                <a:ea typeface="Calibri"/>
                <a:cs typeface="Calibri"/>
                <a:sym typeface="Calibri"/>
              </a:rPr>
              <a:t>Let’s Get Started!</a:t>
            </a:r>
            <a:endParaRPr sz="5000" b="1">
              <a:latin typeface="Calibri"/>
              <a:ea typeface="Calibri"/>
              <a:cs typeface="Calibri"/>
              <a:sym typeface="Calibri"/>
            </a:endParaRPr>
          </a:p>
        </p:txBody>
      </p:sp>
      <p:sp>
        <p:nvSpPr>
          <p:cNvPr id="179" name="Google Shape;179;ga06c0ed732_0_22"/>
          <p:cNvSpPr txBox="1"/>
          <p:nvPr/>
        </p:nvSpPr>
        <p:spPr>
          <a:xfrm>
            <a:off x="1070550" y="1644225"/>
            <a:ext cx="8908200" cy="4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900" b="1">
                <a:latin typeface="Calibri"/>
                <a:ea typeface="Calibri"/>
                <a:cs typeface="Calibri"/>
                <a:sym typeface="Calibri"/>
              </a:rPr>
              <a:t>If you’d like to try the exercise, please get the worksheet </a:t>
            </a: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900" b="1">
                <a:latin typeface="Calibri"/>
                <a:ea typeface="Calibri"/>
                <a:cs typeface="Calibri"/>
                <a:sym typeface="Calibri"/>
              </a:rPr>
              <a:t>OR </a:t>
            </a: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900" b="1">
                <a:latin typeface="Calibri"/>
                <a:ea typeface="Calibri"/>
                <a:cs typeface="Calibri"/>
                <a:sym typeface="Calibri"/>
              </a:rPr>
              <a:t>a plain piece of paper</a:t>
            </a: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900" b="1">
                <a:latin typeface="Calibri"/>
                <a:ea typeface="Calibri"/>
                <a:cs typeface="Calibri"/>
                <a:sym typeface="Calibri"/>
              </a:rPr>
              <a:t>AND</a:t>
            </a:r>
            <a:endParaRPr sz="29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900" b="1">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2900" b="1">
                <a:solidFill>
                  <a:schemeClr val="dk1"/>
                </a:solidFill>
                <a:latin typeface="Calibri"/>
                <a:ea typeface="Calibri"/>
                <a:cs typeface="Calibri"/>
                <a:sym typeface="Calibri"/>
              </a:rPr>
              <a:t>a pen or pencil ready</a:t>
            </a:r>
            <a:endParaRPr sz="2900" b="1">
              <a:latin typeface="Calibri"/>
              <a:ea typeface="Calibri"/>
              <a:cs typeface="Calibri"/>
              <a:sym typeface="Calibri"/>
            </a:endParaRPr>
          </a:p>
        </p:txBody>
      </p:sp>
      <p:pic>
        <p:nvPicPr>
          <p:cNvPr id="180" name="Google Shape;180;ga06c0ed732_0_22"/>
          <p:cNvPicPr preferRelativeResize="0"/>
          <p:nvPr/>
        </p:nvPicPr>
        <p:blipFill>
          <a:blip r:embed="rId3">
            <a:alphaModFix/>
          </a:blip>
          <a:stretch>
            <a:fillRect/>
          </a:stretch>
        </p:blipFill>
        <p:spPr>
          <a:xfrm>
            <a:off x="7399858" y="1843083"/>
            <a:ext cx="3160975" cy="415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4;ga0f3e3d0b8_0_807">
            <a:extLst>
              <a:ext uri="{FF2B5EF4-FFF2-40B4-BE49-F238E27FC236}">
                <a16:creationId xmlns="" xmlns:a16="http://schemas.microsoft.com/office/drawing/2014/main" id="{08EE58CA-83A0-4315-8866-DAD60685EABC}"/>
              </a:ext>
            </a:extLst>
          </p:cNvPr>
          <p:cNvSpPr txBox="1">
            <a:spLocks noGrp="1"/>
          </p:cNvSpPr>
          <p:nvPr>
            <p:ph type="title"/>
          </p:nvPr>
        </p:nvSpPr>
        <p:spPr>
          <a:xfrm>
            <a:off x="415650" y="109273"/>
            <a:ext cx="11360700" cy="763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dirty="0">
                <a:solidFill>
                  <a:schemeClr val="dk1"/>
                </a:solidFill>
                <a:latin typeface="Calibri"/>
                <a:ea typeface="Calibri"/>
                <a:cs typeface="Calibri"/>
                <a:sym typeface="Calibri"/>
              </a:rPr>
              <a:t>IF/THEN STATEMENTS</a:t>
            </a:r>
            <a:endParaRPr dirty="0"/>
          </a:p>
        </p:txBody>
      </p:sp>
      <p:sp>
        <p:nvSpPr>
          <p:cNvPr id="6" name="Google Shape;205;ga0f3e3d0b8_0_807">
            <a:extLst>
              <a:ext uri="{FF2B5EF4-FFF2-40B4-BE49-F238E27FC236}">
                <a16:creationId xmlns="" xmlns:a16="http://schemas.microsoft.com/office/drawing/2014/main" id="{C0CBD9F8-35D1-4489-B9B4-4414556A0480}"/>
              </a:ext>
            </a:extLst>
          </p:cNvPr>
          <p:cNvSpPr txBox="1"/>
          <p:nvPr/>
        </p:nvSpPr>
        <p:spPr>
          <a:xfrm>
            <a:off x="415651" y="959224"/>
            <a:ext cx="11360699" cy="5789503"/>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r>
              <a:rPr lang="en-US"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Identify some of the solutions that you can brainstorm that might help you overcome the potential chaos, consider the unpredictable, reduce excuses, and increase options in order to move you closer to your goals?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en-US" sz="2800" dirty="0">
              <a:solidFill>
                <a:schemeClr val="dk1"/>
              </a:solidFill>
              <a:latin typeface="Calibri"/>
              <a:cs typeface="Calibri"/>
              <a:sym typeface="Calibri"/>
            </a:endParaRPr>
          </a:p>
          <a:p>
            <a:pPr marL="0" marR="0" lvl="0" indent="0" algn="l" rtl="0">
              <a:spcBef>
                <a:spcPts val="0"/>
              </a:spcBef>
              <a:spcAft>
                <a:spcPts val="0"/>
              </a:spcAft>
              <a:buNone/>
            </a:pPr>
            <a:endParaRPr lang="en-US" sz="2800" dirty="0">
              <a:solidFill>
                <a:schemeClr val="dk1"/>
              </a:solidFill>
              <a:latin typeface="Calibri"/>
              <a:cs typeface="Calibri"/>
              <a:sym typeface="Calibri"/>
            </a:endParaRPr>
          </a:p>
          <a:p>
            <a:pPr marL="0" marR="0" lvl="0" indent="0" algn="l" rtl="0">
              <a:spcBef>
                <a:spcPts val="0"/>
              </a:spcBef>
              <a:spcAft>
                <a:spcPts val="0"/>
              </a:spcAft>
              <a:buNone/>
            </a:pPr>
            <a:endParaRPr lang="en-US" sz="2800" dirty="0">
              <a:solidFill>
                <a:schemeClr val="dk1"/>
              </a:solidFill>
              <a:latin typeface="Calibri"/>
              <a:cs typeface="Calibri"/>
              <a:sym typeface="Calibri"/>
            </a:endParaRPr>
          </a:p>
          <a:p>
            <a:pPr marL="0" marR="0" lvl="0" indent="0" algn="l" rtl="0">
              <a:spcBef>
                <a:spcPts val="0"/>
              </a:spcBef>
              <a:spcAft>
                <a:spcPts val="0"/>
              </a:spcAft>
              <a:buNone/>
            </a:pPr>
            <a:endParaRPr lang="en-US" sz="1200" dirty="0">
              <a:solidFill>
                <a:schemeClr val="dk1"/>
              </a:solidFill>
              <a:latin typeface="Calibri"/>
              <a:cs typeface="Calibri"/>
              <a:sym typeface="Calibri"/>
            </a:endParaRPr>
          </a:p>
          <a:p>
            <a:pPr marL="0" marR="0" lvl="0" indent="0" algn="l" rtl="0">
              <a:spcBef>
                <a:spcPts val="0"/>
              </a:spcBef>
              <a:spcAft>
                <a:spcPts val="0"/>
              </a:spcAft>
              <a:buNone/>
            </a:pPr>
            <a:r>
              <a:rPr lang="en-US" sz="2800" dirty="0">
                <a:latin typeface="Calibri" panose="020F0502020204030204" pitchFamily="34" charset="0"/>
                <a:cs typeface="Calibri" panose="020F0502020204030204" pitchFamily="34" charset="0"/>
              </a:rPr>
              <a:t>Practice using the following formula to create a plan for how to move toward your goal: ‘If/When </a:t>
            </a:r>
            <a:r>
              <a:rPr lang="en-US" sz="2800" b="1" dirty="0">
                <a:latin typeface="Calibri" panose="020F0502020204030204" pitchFamily="34" charset="0"/>
                <a:cs typeface="Calibri" panose="020F0502020204030204" pitchFamily="34" charset="0"/>
              </a:rPr>
              <a:t>situation X </a:t>
            </a:r>
            <a:r>
              <a:rPr lang="en-US" sz="2800" dirty="0">
                <a:latin typeface="Calibri" panose="020F0502020204030204" pitchFamily="34" charset="0"/>
                <a:cs typeface="Calibri" panose="020F0502020204030204" pitchFamily="34" charset="0"/>
              </a:rPr>
              <a:t>arises, Then I will perform </a:t>
            </a:r>
            <a:r>
              <a:rPr lang="en-US" sz="2800" b="1" dirty="0">
                <a:latin typeface="Calibri" panose="020F0502020204030204" pitchFamily="34" charset="0"/>
                <a:cs typeface="Calibri" panose="020F0502020204030204" pitchFamily="34" charset="0"/>
              </a:rPr>
              <a:t>response Y’.            </a:t>
            </a:r>
            <a:r>
              <a:rPr lang="en-US" sz="2400" b="1" i="1" dirty="0">
                <a:latin typeface="Calibri" panose="020F0502020204030204" pitchFamily="34" charset="0"/>
                <a:cs typeface="Calibri" panose="020F0502020204030204" pitchFamily="34" charset="0"/>
              </a:rPr>
              <a:t>[Refer back to your implementation intention</a:t>
            </a:r>
            <a:r>
              <a:rPr lang="en-US" sz="2400" i="1" dirty="0">
                <a:latin typeface="Calibri" panose="020F0502020204030204" pitchFamily="34" charset="0"/>
                <a:cs typeface="Calibri" panose="020F0502020204030204" pitchFamily="34" charset="0"/>
              </a:rPr>
              <a:t>.]</a:t>
            </a:r>
            <a:endParaRPr lang="en-US" sz="2400" i="1" dirty="0">
              <a:solidFill>
                <a:schemeClr val="dk1"/>
              </a:solidFill>
              <a:latin typeface="Calibri"/>
              <a:cs typeface="Calibri"/>
              <a:sym typeface="Calibri"/>
            </a:endParaRPr>
          </a:p>
          <a:p>
            <a:pPr marL="0" marR="0" lvl="0" indent="0" algn="l" rtl="0">
              <a:spcBef>
                <a:spcPts val="0"/>
              </a:spcBef>
              <a:spcAft>
                <a:spcPts val="0"/>
              </a:spcAft>
              <a:buNone/>
            </a:pPr>
            <a:endParaRPr sz="800" dirty="0"/>
          </a:p>
          <a:p>
            <a:pPr marL="0" marR="0" lvl="0" indent="0" algn="l" rtl="0">
              <a:spcBef>
                <a:spcPts val="0"/>
              </a:spcBef>
              <a:spcAft>
                <a:spcPts val="0"/>
              </a:spcAft>
              <a:buNone/>
            </a:pPr>
            <a:endParaRPr sz="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IF/WHEN _____________________________ </a:t>
            </a:r>
            <a:r>
              <a:rPr lang="en-US" sz="2000" dirty="0">
                <a:solidFill>
                  <a:schemeClr val="dk1"/>
                </a:solidFill>
                <a:latin typeface="Calibri"/>
                <a:ea typeface="Calibri"/>
                <a:cs typeface="Calibri"/>
                <a:sym typeface="Calibri"/>
              </a:rPr>
              <a:t>(something unexpected)</a:t>
            </a:r>
          </a:p>
          <a:p>
            <a:pPr marL="0" marR="0" lvl="0" indent="0" algn="l" rtl="0">
              <a:spcBef>
                <a:spcPts val="0"/>
              </a:spcBef>
              <a:spcAft>
                <a:spcPts val="0"/>
              </a:spcAft>
              <a:buNone/>
            </a:pPr>
            <a:endParaRPr lang="en-US"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THEN I WILL _______________________________ </a:t>
            </a:r>
            <a:r>
              <a:rPr lang="en-US" sz="2000" dirty="0">
                <a:solidFill>
                  <a:schemeClr val="dk1"/>
                </a:solidFill>
                <a:latin typeface="Calibri"/>
                <a:ea typeface="Calibri"/>
                <a:cs typeface="Calibri"/>
                <a:sym typeface="Calibri"/>
              </a:rPr>
              <a:t>(your response).</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0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a06c0ed732_0_0"/>
          <p:cNvSpPr txBox="1">
            <a:spLocks noGrp="1"/>
          </p:cNvSpPr>
          <p:nvPr>
            <p:ph type="title"/>
          </p:nvPr>
        </p:nvSpPr>
        <p:spPr>
          <a:xfrm>
            <a:off x="572960" y="307317"/>
            <a:ext cx="3932100" cy="16002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3200"/>
              <a:buNone/>
            </a:pPr>
            <a:r>
              <a:rPr lang="en-US" sz="5000" b="1" dirty="0">
                <a:latin typeface="Calibri"/>
                <a:ea typeface="Calibri"/>
                <a:cs typeface="Calibri"/>
                <a:sym typeface="Calibri"/>
              </a:rPr>
              <a:t>A Little Housekeeping</a:t>
            </a:r>
            <a:endParaRPr sz="5000" b="1" dirty="0">
              <a:latin typeface="Calibri"/>
              <a:ea typeface="Calibri"/>
              <a:cs typeface="Calibri"/>
              <a:sym typeface="Calibri"/>
            </a:endParaRPr>
          </a:p>
        </p:txBody>
      </p:sp>
      <p:sp>
        <p:nvSpPr>
          <p:cNvPr id="83" name="Google Shape;83;ga06c0ed732_0_0"/>
          <p:cNvSpPr txBox="1">
            <a:spLocks noGrp="1"/>
          </p:cNvSpPr>
          <p:nvPr>
            <p:ph type="body" idx="1"/>
          </p:nvPr>
        </p:nvSpPr>
        <p:spPr>
          <a:xfrm>
            <a:off x="839788" y="1907517"/>
            <a:ext cx="7330545" cy="41271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Font typeface="Calibri"/>
              <a:buChar char="●"/>
            </a:pPr>
            <a:r>
              <a:rPr lang="en-US" sz="2900" b="1" dirty="0">
                <a:solidFill>
                  <a:schemeClr val="tx1"/>
                </a:solidFill>
                <a:latin typeface="Calibri"/>
                <a:ea typeface="Calibri"/>
                <a:cs typeface="Calibri"/>
                <a:sym typeface="Calibri"/>
              </a:rPr>
              <a:t>Please hold questions until the points when we’ll ask for questions.</a:t>
            </a:r>
            <a:endParaRPr sz="2900" b="1" dirty="0">
              <a:solidFill>
                <a:schemeClr val="tx1"/>
              </a:solidFill>
              <a:latin typeface="Calibri"/>
              <a:ea typeface="Calibri"/>
              <a:cs typeface="Calibri"/>
              <a:sym typeface="Calibri"/>
            </a:endParaRPr>
          </a:p>
          <a:p>
            <a:pPr marL="457200" lvl="0" indent="0" algn="l" rtl="0">
              <a:lnSpc>
                <a:spcPct val="90000"/>
              </a:lnSpc>
              <a:spcBef>
                <a:spcPts val="1000"/>
              </a:spcBef>
              <a:spcAft>
                <a:spcPts val="0"/>
              </a:spcAft>
              <a:buNone/>
            </a:pPr>
            <a:endParaRPr sz="2400" b="1" dirty="0">
              <a:solidFill>
                <a:schemeClr val="tx1"/>
              </a:solidFill>
              <a:latin typeface="Calibri"/>
              <a:ea typeface="Calibri"/>
              <a:cs typeface="Calibri"/>
              <a:sym typeface="Calibri"/>
            </a:endParaRPr>
          </a:p>
          <a:p>
            <a:pPr marL="457200" lvl="0" indent="-355600" algn="l" rtl="0">
              <a:lnSpc>
                <a:spcPct val="90000"/>
              </a:lnSpc>
              <a:spcBef>
                <a:spcPts val="1000"/>
              </a:spcBef>
              <a:spcAft>
                <a:spcPts val="0"/>
              </a:spcAft>
              <a:buSzPts val="2000"/>
              <a:buFont typeface="Calibri"/>
              <a:buChar char="●"/>
            </a:pPr>
            <a:r>
              <a:rPr lang="en-US" sz="2900" b="1" dirty="0">
                <a:solidFill>
                  <a:schemeClr val="tx1"/>
                </a:solidFill>
                <a:latin typeface="Calibri"/>
                <a:ea typeface="Calibri"/>
                <a:cs typeface="Calibri"/>
                <a:sym typeface="Calibri"/>
              </a:rPr>
              <a:t>You can write questions in the ‘chat’ at any time, and we’ll answer them at the stopping points.</a:t>
            </a:r>
            <a:endParaRPr sz="2900" b="1" dirty="0">
              <a:solidFill>
                <a:schemeClr val="tx1"/>
              </a:solidFill>
              <a:latin typeface="Calibri"/>
              <a:ea typeface="Calibri"/>
              <a:cs typeface="Calibri"/>
              <a:sym typeface="Calibri"/>
            </a:endParaRPr>
          </a:p>
          <a:p>
            <a:pPr marL="457200" lvl="0" indent="0" algn="l" rtl="0">
              <a:lnSpc>
                <a:spcPct val="90000"/>
              </a:lnSpc>
              <a:spcBef>
                <a:spcPts val="1000"/>
              </a:spcBef>
              <a:spcAft>
                <a:spcPts val="0"/>
              </a:spcAft>
              <a:buNone/>
            </a:pPr>
            <a:endParaRPr sz="2400" b="1" dirty="0">
              <a:solidFill>
                <a:schemeClr val="tx1"/>
              </a:solidFill>
              <a:latin typeface="Calibri"/>
              <a:ea typeface="Calibri"/>
              <a:cs typeface="Calibri"/>
              <a:sym typeface="Calibri"/>
            </a:endParaRPr>
          </a:p>
          <a:p>
            <a:pPr marL="457200" lvl="0" indent="-355600" algn="l" rtl="0">
              <a:lnSpc>
                <a:spcPct val="90000"/>
              </a:lnSpc>
              <a:spcBef>
                <a:spcPts val="1000"/>
              </a:spcBef>
              <a:spcAft>
                <a:spcPts val="0"/>
              </a:spcAft>
              <a:buSzPts val="2000"/>
              <a:buFont typeface="Calibri"/>
              <a:buChar char="●"/>
            </a:pPr>
            <a:r>
              <a:rPr lang="en-US" sz="2900" b="1" dirty="0">
                <a:solidFill>
                  <a:schemeClr val="tx1"/>
                </a:solidFill>
                <a:latin typeface="Calibri"/>
                <a:ea typeface="Calibri"/>
                <a:cs typeface="Calibri"/>
                <a:sym typeface="Calibri"/>
              </a:rPr>
              <a:t>When we break for questions, please speak up with your questions or have already put them in the ‘chat'.</a:t>
            </a:r>
            <a:endParaRPr sz="2900" b="1" dirty="0">
              <a:solidFill>
                <a:schemeClr val="tx1"/>
              </a:solidFill>
              <a:latin typeface="Calibri"/>
              <a:ea typeface="Calibri"/>
              <a:cs typeface="Calibri"/>
              <a:sym typeface="Calibri"/>
            </a:endParaRPr>
          </a:p>
          <a:p>
            <a:pPr marL="0" lvl="0" indent="0" algn="l" rtl="0">
              <a:lnSpc>
                <a:spcPct val="90000"/>
              </a:lnSpc>
              <a:spcBef>
                <a:spcPts val="1000"/>
              </a:spcBef>
              <a:spcAft>
                <a:spcPts val="0"/>
              </a:spcAft>
              <a:buSzPts val="1600"/>
              <a:buNone/>
            </a:pPr>
            <a:endParaRPr sz="2000" dirty="0"/>
          </a:p>
        </p:txBody>
      </p:sp>
      <p:pic>
        <p:nvPicPr>
          <p:cNvPr id="12" name="Picture Placeholder 11">
            <a:extLst>
              <a:ext uri="{FF2B5EF4-FFF2-40B4-BE49-F238E27FC236}">
                <a16:creationId xmlns="" xmlns:a16="http://schemas.microsoft.com/office/drawing/2014/main" id="{282F750D-51BF-FA43-90B9-9B389DA8DBD1}"/>
              </a:ext>
            </a:extLst>
          </p:cNvPr>
          <p:cNvPicPr>
            <a:picLocks noGrp="1" noChangeAspect="1"/>
          </p:cNvPicPr>
          <p:nvPr>
            <p:ph type="pic" idx="2"/>
          </p:nvPr>
        </p:nvPicPr>
        <p:blipFill rotWithShape="1">
          <a:blip r:embed="rId3"/>
          <a:srcRect l="20170" t="4932" r="16579" b="5166"/>
          <a:stretch/>
        </p:blipFill>
        <p:spPr>
          <a:xfrm>
            <a:off x="8170332" y="1307041"/>
            <a:ext cx="3932099" cy="44502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a0f3e3d0b8_0_887"/>
          <p:cNvSpPr txBox="1"/>
          <p:nvPr/>
        </p:nvSpPr>
        <p:spPr>
          <a:xfrm>
            <a:off x="1121825" y="558799"/>
            <a:ext cx="9931500" cy="60212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REFERENCES</a:t>
            </a:r>
            <a:endParaRPr sz="5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Alison. (2016, March).‘Women and Brain Injury: What you need to know’. Toronto Brain Injury Blog. Brain Injury Society of Toronto (BIST). https://torontobraininjuryblog.wordpress.com/2016/03/31/mind-yourself-with-alison/</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endParaRPr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dirty="0">
                <a:solidFill>
                  <a:schemeClr val="dk1"/>
                </a:solidFill>
                <a:latin typeface="Calibri"/>
                <a:ea typeface="Calibri"/>
                <a:cs typeface="Calibri"/>
                <a:sym typeface="Calibri"/>
              </a:rPr>
              <a:t>Clear, James. (2018). </a:t>
            </a:r>
            <a:r>
              <a:rPr lang="en-US" sz="1800" i="1" dirty="0">
                <a:solidFill>
                  <a:schemeClr val="dk1"/>
                </a:solidFill>
                <a:latin typeface="Calibri"/>
                <a:ea typeface="Calibri"/>
                <a:cs typeface="Calibri"/>
                <a:sym typeface="Calibri"/>
              </a:rPr>
              <a:t>Atomic Habits. </a:t>
            </a:r>
            <a:r>
              <a:rPr lang="en-US" sz="1800" dirty="0">
                <a:solidFill>
                  <a:schemeClr val="dk1"/>
                </a:solidFill>
                <a:latin typeface="Calibri"/>
                <a:ea typeface="Calibri"/>
                <a:cs typeface="Calibri"/>
                <a:sym typeface="Calibri"/>
              </a:rPr>
              <a:t>Manhattan, NY: Penguin Publishing Group.</a:t>
            </a:r>
            <a:endParaRPr sz="1800" dirty="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100"/>
              <a:buNone/>
            </a:pPr>
            <a:endParaRPr sz="18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Hart, Tessa PhD; Evans, Jonathan PhD. Self-regulation and Goal Theories in Brain Injury Rehabilitation, </a:t>
            </a:r>
            <a:r>
              <a:rPr lang="en-US" sz="1800" i="1" dirty="0">
                <a:solidFill>
                  <a:schemeClr val="dk1"/>
                </a:solidFill>
                <a:latin typeface="Calibri"/>
                <a:ea typeface="Calibri"/>
                <a:cs typeface="Calibri"/>
                <a:sym typeface="Calibri"/>
              </a:rPr>
              <a:t>Journal of Head Trauma Rehabilitation</a:t>
            </a:r>
            <a:r>
              <a:rPr lang="en-US" sz="1800" dirty="0">
                <a:solidFill>
                  <a:schemeClr val="dk1"/>
                </a:solidFill>
                <a:latin typeface="Calibri"/>
                <a:ea typeface="Calibri"/>
                <a:cs typeface="Calibri"/>
                <a:sym typeface="Calibri"/>
              </a:rPr>
              <a:t>: March-April 2006 - Volume 21 - Issue 2 - p 142-155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Plant, Sarah E., Sarah F. Tyson, Susan Kirk, and John Parsons. (2016). What are the barriers and facilitators to goal-setting during rehabilitation for stroke and other acquired brain injuries. A systematic review and meta-synthesis. </a:t>
            </a:r>
            <a:r>
              <a:rPr lang="en-US" sz="1800" i="1" dirty="0">
                <a:solidFill>
                  <a:schemeClr val="dk1"/>
                </a:solidFill>
                <a:latin typeface="Calibri"/>
                <a:ea typeface="Calibri"/>
                <a:cs typeface="Calibri"/>
                <a:sym typeface="Calibri"/>
              </a:rPr>
              <a:t>Clinical Rehabilitation, 30 </a:t>
            </a:r>
            <a:r>
              <a:rPr lang="en-US" sz="1800" dirty="0">
                <a:solidFill>
                  <a:schemeClr val="dk1"/>
                </a:solidFill>
                <a:latin typeface="Calibri"/>
                <a:ea typeface="Calibri"/>
                <a:cs typeface="Calibri"/>
                <a:sym typeface="Calibri"/>
              </a:rPr>
              <a:t>(9): 921-930.</a:t>
            </a:r>
          </a:p>
          <a:p>
            <a:pPr marL="0" marR="0" lvl="0" indent="0" algn="l" rtl="0">
              <a:spcBef>
                <a:spcPts val="0"/>
              </a:spcBef>
              <a:spcAft>
                <a:spcPts val="0"/>
              </a:spcAft>
              <a:buNone/>
            </a:pPr>
            <a:endParaRPr lang="en-US" sz="1800" dirty="0">
              <a:solidFill>
                <a:schemeClr val="dk1"/>
              </a:solidFill>
              <a:latin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cs typeface="Calibri"/>
                <a:sym typeface="Calibri"/>
              </a:rPr>
              <a:t>Salzberger</a:t>
            </a:r>
            <a:r>
              <a:rPr lang="en-US" sz="1800" dirty="0">
                <a:solidFill>
                  <a:schemeClr val="dk1"/>
                </a:solidFill>
                <a:latin typeface="Calibri"/>
                <a:cs typeface="Calibri"/>
                <a:sym typeface="Calibri"/>
              </a:rPr>
              <a:t>, Nils. (2016, April). ‘Implementation Intentions – The Simplest Way for Achieving Your Goals’. </a:t>
            </a:r>
            <a:r>
              <a:rPr lang="en-US" sz="1800" dirty="0" err="1">
                <a:solidFill>
                  <a:schemeClr val="dk1"/>
                </a:solidFill>
                <a:latin typeface="Calibri"/>
                <a:cs typeface="Calibri"/>
                <a:sym typeface="Calibri"/>
              </a:rPr>
              <a:t>Njlifehacks</a:t>
            </a:r>
            <a:r>
              <a:rPr lang="en-US" sz="1800" dirty="0">
                <a:solidFill>
                  <a:schemeClr val="dk1"/>
                </a:solidFill>
                <a:latin typeface="Calibri"/>
                <a:cs typeface="Calibri"/>
                <a:sym typeface="Calibri"/>
              </a:rPr>
              <a:t> Blog. https://www.njlifehacks.com/implementation-intentions/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ga0f3e3d0b8_0_1726"/>
          <p:cNvSpPr txBox="1">
            <a:spLocks noGrp="1"/>
          </p:cNvSpPr>
          <p:nvPr>
            <p:ph type="body" idx="1"/>
          </p:nvPr>
        </p:nvSpPr>
        <p:spPr>
          <a:xfrm>
            <a:off x="839799" y="2057400"/>
            <a:ext cx="7023618" cy="43545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Font typeface="Calibri"/>
              <a:buChar char="●"/>
            </a:pPr>
            <a:endParaRPr sz="3600" b="1">
              <a:latin typeface="Calibri"/>
              <a:ea typeface="Calibri"/>
              <a:cs typeface="Calibri"/>
              <a:sym typeface="Calibri"/>
            </a:endParaRPr>
          </a:p>
          <a:p>
            <a:pPr marL="0" lvl="0" indent="0" algn="l" rtl="0">
              <a:lnSpc>
                <a:spcPct val="90000"/>
              </a:lnSpc>
              <a:spcBef>
                <a:spcPts val="1000"/>
              </a:spcBef>
              <a:spcAft>
                <a:spcPts val="0"/>
              </a:spcAft>
              <a:buSzPts val="1600"/>
              <a:buNone/>
            </a:pPr>
            <a:r>
              <a:rPr lang="en-US" sz="3600" b="1">
                <a:solidFill>
                  <a:schemeClr val="tx1"/>
                </a:solidFill>
                <a:latin typeface="Calibri"/>
                <a:ea typeface="Calibri"/>
                <a:cs typeface="Calibri"/>
                <a:sym typeface="Calibri"/>
              </a:rPr>
              <a:t>Please find the worksheet from Jenna’s email OR have a pen and piece of paper handy.</a:t>
            </a:r>
            <a:endParaRPr sz="3600" b="1">
              <a:solidFill>
                <a:schemeClr val="tx1"/>
              </a:solidFill>
              <a:latin typeface="Calibri"/>
              <a:ea typeface="Calibri"/>
              <a:cs typeface="Calibri"/>
              <a:sym typeface="Calibri"/>
            </a:endParaRPr>
          </a:p>
        </p:txBody>
      </p:sp>
      <p:sp>
        <p:nvSpPr>
          <p:cNvPr id="4" name="Google Shape;81;ga06c0ed732_0_0">
            <a:extLst>
              <a:ext uri="{FF2B5EF4-FFF2-40B4-BE49-F238E27FC236}">
                <a16:creationId xmlns="" xmlns:a16="http://schemas.microsoft.com/office/drawing/2014/main" id="{569CCB4B-C3F6-7243-87C8-50D2D097C6E4}"/>
              </a:ext>
            </a:extLst>
          </p:cNvPr>
          <p:cNvSpPr txBox="1">
            <a:spLocks noGrp="1"/>
          </p:cNvSpPr>
          <p:nvPr>
            <p:ph type="title"/>
          </p:nvPr>
        </p:nvSpPr>
        <p:spPr>
          <a:xfrm>
            <a:off x="557235" y="457200"/>
            <a:ext cx="4343400" cy="1600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9pPr>
          </a:lstStyle>
          <a:p>
            <a:r>
              <a:rPr lang="en-US" sz="5000" b="1">
                <a:latin typeface="Calibri"/>
                <a:ea typeface="Calibri"/>
                <a:cs typeface="Calibri"/>
                <a:sym typeface="Calibri"/>
              </a:rPr>
              <a:t>A Little (more) Housekeeping</a:t>
            </a:r>
          </a:p>
        </p:txBody>
      </p:sp>
      <p:pic>
        <p:nvPicPr>
          <p:cNvPr id="5" name="Picture Placeholder 11">
            <a:extLst>
              <a:ext uri="{FF2B5EF4-FFF2-40B4-BE49-F238E27FC236}">
                <a16:creationId xmlns="" xmlns:a16="http://schemas.microsoft.com/office/drawing/2014/main" id="{5821CC07-8B93-C64A-8173-D78A8505CBA0}"/>
              </a:ext>
            </a:extLst>
          </p:cNvPr>
          <p:cNvPicPr>
            <a:picLocks noGrp="1" noChangeAspect="1"/>
          </p:cNvPicPr>
          <p:nvPr>
            <p:ph type="pic" idx="2"/>
          </p:nvPr>
        </p:nvPicPr>
        <p:blipFill rotWithShape="1">
          <a:blip r:embed="rId3"/>
          <a:srcRect l="23298" r="27362" b="4516"/>
          <a:stretch/>
        </p:blipFill>
        <p:spPr>
          <a:xfrm>
            <a:off x="8145981" y="1102254"/>
            <a:ext cx="3206220" cy="46534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6AB606A-B36B-2549-B6AB-DC51286235AB}"/>
              </a:ext>
            </a:extLst>
          </p:cNvPr>
          <p:cNvPicPr>
            <a:picLocks noChangeAspect="1"/>
          </p:cNvPicPr>
          <p:nvPr/>
        </p:nvPicPr>
        <p:blipFill>
          <a:blip r:embed="rId2"/>
          <a:stretch>
            <a:fillRect/>
          </a:stretch>
        </p:blipFill>
        <p:spPr>
          <a:xfrm>
            <a:off x="2667000" y="1848998"/>
            <a:ext cx="6858000" cy="4187915"/>
          </a:xfrm>
          <a:prstGeom prst="rect">
            <a:avLst/>
          </a:prstGeom>
        </p:spPr>
      </p:pic>
      <p:sp>
        <p:nvSpPr>
          <p:cNvPr id="5" name="TextBox 4">
            <a:extLst>
              <a:ext uri="{FF2B5EF4-FFF2-40B4-BE49-F238E27FC236}">
                <a16:creationId xmlns="" xmlns:a16="http://schemas.microsoft.com/office/drawing/2014/main" id="{7234A7C7-0571-714F-A937-060AC579066A}"/>
              </a:ext>
            </a:extLst>
          </p:cNvPr>
          <p:cNvSpPr txBox="1"/>
          <p:nvPr/>
        </p:nvSpPr>
        <p:spPr>
          <a:xfrm>
            <a:off x="2735792" y="648669"/>
            <a:ext cx="6720416" cy="1200329"/>
          </a:xfrm>
          <a:prstGeom prst="rect">
            <a:avLst/>
          </a:prstGeom>
          <a:noFill/>
        </p:spPr>
        <p:txBody>
          <a:bodyPr wrap="square" rtlCol="0">
            <a:spAutoFit/>
          </a:bodyPr>
          <a:lstStyle/>
          <a:p>
            <a:pPr algn="ctr"/>
            <a:r>
              <a:rPr lang="en-US" sz="7200" b="1">
                <a:latin typeface="Calibri" panose="020F0502020204030204" pitchFamily="34" charset="0"/>
              </a:rPr>
              <a:t>QUESTIONS</a:t>
            </a:r>
          </a:p>
        </p:txBody>
      </p:sp>
    </p:spTree>
    <p:extLst>
      <p:ext uri="{BB962C8B-B14F-4D97-AF65-F5344CB8AC3E}">
        <p14:creationId xmlns:p14="http://schemas.microsoft.com/office/powerpoint/2010/main" val="294891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ga0f3e3d0b8_0_0"/>
          <p:cNvSpPr txBox="1">
            <a:spLocks noGrp="1"/>
          </p:cNvSpPr>
          <p:nvPr>
            <p:ph type="ctrTitle"/>
          </p:nvPr>
        </p:nvSpPr>
        <p:spPr>
          <a:xfrm>
            <a:off x="331258" y="247121"/>
            <a:ext cx="11360150" cy="1209145"/>
          </a:xfrm>
          <a:noFill/>
          <a:ln>
            <a:noFill/>
          </a:ln>
        </p:spPr>
        <p:txBody>
          <a:bodyPr spcFirstLastPara="1" wrap="square" lIns="91425" tIns="45700" rIns="91425" bIns="45700" anchor="ctr" anchorCtr="0">
            <a:noAutofit/>
          </a:bodyPr>
          <a:lstStyle/>
          <a:p>
            <a:pPr lvl="0" algn="l"/>
            <a:r>
              <a:rPr lang="en-US" sz="5000" b="1" dirty="0">
                <a:latin typeface="Calibri" panose="020F0502020204030204" pitchFamily="34" charset="0"/>
                <a:cs typeface="Calibri" panose="020F0502020204030204" pitchFamily="34" charset="0"/>
                <a:sym typeface="Calibri"/>
              </a:rPr>
              <a:t>GOALS and IDENTITY</a:t>
            </a:r>
          </a:p>
        </p:txBody>
      </p:sp>
      <p:sp>
        <p:nvSpPr>
          <p:cNvPr id="113" name="Google Shape;113;ga0f3e3d0b8_0_0"/>
          <p:cNvSpPr txBox="1">
            <a:spLocks noGrp="1"/>
          </p:cNvSpPr>
          <p:nvPr>
            <p:ph type="subTitle" idx="1"/>
          </p:nvPr>
        </p:nvSpPr>
        <p:spPr>
          <a:xfrm>
            <a:off x="500592" y="1456266"/>
            <a:ext cx="11360150" cy="1057275"/>
          </a:xfrm>
          <a:noFill/>
          <a:ln>
            <a:noFill/>
          </a:ln>
        </p:spPr>
        <p:txBody>
          <a:bodyPr spcFirstLastPara="1" wrap="square" lIns="91425" tIns="45700" rIns="91425" bIns="45700" anchor="t" anchorCtr="0">
            <a:noAutofit/>
          </a:bodyPr>
          <a:lstStyle/>
          <a:p>
            <a:pPr lvl="0" algn="l"/>
            <a:r>
              <a:rPr lang="en-US" sz="3600" b="1" i="1" dirty="0">
                <a:solidFill>
                  <a:schemeClr val="tx1"/>
                </a:solidFill>
                <a:sym typeface="Calibri"/>
              </a:rPr>
              <a:t>In our last class, we learned that:</a:t>
            </a:r>
          </a:p>
          <a:p>
            <a:pPr lvl="0" algn="l"/>
            <a:endParaRPr lang="en-US" sz="1200" dirty="0">
              <a:solidFill>
                <a:schemeClr val="tx1"/>
              </a:solidFill>
              <a:sym typeface="Calibri"/>
            </a:endParaRPr>
          </a:p>
          <a:p>
            <a:pPr marL="647700" lvl="0" indent="-571500" algn="l">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sym typeface="Calibri"/>
              </a:rPr>
              <a:t>Every action you take is like a vote </a:t>
            </a:r>
          </a:p>
          <a:p>
            <a:pPr marL="76200" lvl="0" indent="0" algn="l"/>
            <a:r>
              <a:rPr lang="en-US" sz="3600" dirty="0">
                <a:solidFill>
                  <a:schemeClr val="tx1"/>
                </a:solidFill>
                <a:latin typeface="Calibri" panose="020F0502020204030204" pitchFamily="34" charset="0"/>
                <a:cs typeface="Calibri" panose="020F0502020204030204" pitchFamily="34" charset="0"/>
                <a:sym typeface="Calibri"/>
              </a:rPr>
              <a:t>	for the type of person you want </a:t>
            </a:r>
          </a:p>
          <a:p>
            <a:pPr marL="76200" lvl="0" indent="0" algn="l"/>
            <a:r>
              <a:rPr lang="en-US" sz="3600" dirty="0">
                <a:solidFill>
                  <a:schemeClr val="tx1"/>
                </a:solidFill>
                <a:latin typeface="Calibri" panose="020F0502020204030204" pitchFamily="34" charset="0"/>
                <a:cs typeface="Calibri" panose="020F0502020204030204" pitchFamily="34" charset="0"/>
                <a:sym typeface="Calibri"/>
              </a:rPr>
              <a:t>	to become.</a:t>
            </a:r>
          </a:p>
          <a:p>
            <a:pPr marL="647700" lvl="0" indent="-571500" algn="l">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sym typeface="Calibri"/>
              </a:rPr>
              <a:t>Behaviors help you embody a </a:t>
            </a:r>
          </a:p>
          <a:p>
            <a:pPr marL="76200" lvl="0" indent="0" algn="l"/>
            <a:r>
              <a:rPr lang="en-US" sz="3600" dirty="0">
                <a:solidFill>
                  <a:schemeClr val="tx1"/>
                </a:solidFill>
                <a:latin typeface="Calibri" panose="020F0502020204030204" pitchFamily="34" charset="0"/>
                <a:cs typeface="Calibri" panose="020F0502020204030204" pitchFamily="34" charset="0"/>
                <a:sym typeface="Calibri"/>
              </a:rPr>
              <a:t>	particular identity. </a:t>
            </a:r>
          </a:p>
          <a:p>
            <a:pPr lvl="0"/>
            <a:endParaRPr lang="en-US" dirty="0">
              <a:sym typeface="Calibri"/>
            </a:endParaRPr>
          </a:p>
        </p:txBody>
      </p:sp>
      <p:pic>
        <p:nvPicPr>
          <p:cNvPr id="114" name="Google Shape;114;ga0f3e3d0b8_0_0"/>
          <p:cNvPicPr preferRelativeResize="0"/>
          <p:nvPr/>
        </p:nvPicPr>
        <p:blipFill rotWithShape="1">
          <a:blip r:embed="rId3">
            <a:alphaModFix/>
          </a:blip>
          <a:srcRect/>
          <a:stretch/>
        </p:blipFill>
        <p:spPr>
          <a:xfrm>
            <a:off x="7431182" y="1748117"/>
            <a:ext cx="4688541" cy="46616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a0f3e3d0b8_0_1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0" name="Google Shape;120;ga0f3e3d0b8_0_162"/>
          <p:cNvSpPr txBox="1">
            <a:spLocks noGrp="1"/>
          </p:cNvSpPr>
          <p:nvPr>
            <p:ph type="body" idx="1"/>
          </p:nvPr>
        </p:nvSpPr>
        <p:spPr>
          <a:xfrm>
            <a:off x="838200" y="365125"/>
            <a:ext cx="10515600" cy="612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5550"/>
              <a:buNone/>
            </a:pPr>
            <a:r>
              <a:rPr lang="en-US" sz="5550" b="1">
                <a:solidFill>
                  <a:schemeClr val="tx1"/>
                </a:solidFill>
                <a:latin typeface="Calibri"/>
                <a:ea typeface="Calibri"/>
                <a:cs typeface="Calibri"/>
                <a:sym typeface="Calibri"/>
              </a:rPr>
              <a:t>GOAL SETTING &amp;</a:t>
            </a:r>
            <a:endParaRPr>
              <a:solidFill>
                <a:schemeClr val="tx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5550"/>
              <a:buNone/>
            </a:pPr>
            <a:r>
              <a:rPr lang="en-US" sz="5550" b="1">
                <a:solidFill>
                  <a:schemeClr val="tx1"/>
                </a:solidFill>
                <a:latin typeface="Calibri"/>
                <a:ea typeface="Calibri"/>
                <a:cs typeface="Calibri"/>
                <a:sym typeface="Calibri"/>
              </a:rPr>
              <a:t>PLAN IMPLEMENTATION:</a:t>
            </a:r>
            <a:endParaRPr>
              <a:solidFill>
                <a:schemeClr val="tx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4440"/>
              <a:buNone/>
            </a:pPr>
            <a:endParaRPr sz="4440">
              <a:solidFill>
                <a:schemeClr val="tx1"/>
              </a:solidFill>
            </a:endParaRPr>
          </a:p>
          <a:p>
            <a:pPr marL="0" lvl="0" indent="0" algn="ctr" rtl="0">
              <a:lnSpc>
                <a:spcPct val="80000"/>
              </a:lnSpc>
              <a:spcBef>
                <a:spcPts val="1000"/>
              </a:spcBef>
              <a:spcAft>
                <a:spcPts val="0"/>
              </a:spcAft>
              <a:buClr>
                <a:schemeClr val="dk1"/>
              </a:buClr>
              <a:buSzPts val="4440"/>
              <a:buNone/>
            </a:pPr>
            <a:endParaRPr sz="4440">
              <a:solidFill>
                <a:schemeClr val="tx1"/>
              </a:solidFill>
            </a:endParaRPr>
          </a:p>
          <a:p>
            <a:pPr marL="0" lvl="0" indent="0" algn="ctr" rtl="0">
              <a:lnSpc>
                <a:spcPct val="80000"/>
              </a:lnSpc>
              <a:spcBef>
                <a:spcPts val="1000"/>
              </a:spcBef>
              <a:spcAft>
                <a:spcPts val="0"/>
              </a:spcAft>
              <a:buClr>
                <a:schemeClr val="dk1"/>
              </a:buClr>
              <a:buSzPts val="4440"/>
              <a:buNone/>
            </a:pPr>
            <a:endParaRPr sz="4440">
              <a:solidFill>
                <a:schemeClr val="tx1"/>
              </a:solidFill>
            </a:endParaRPr>
          </a:p>
          <a:p>
            <a:pPr marL="0" lvl="0" indent="0" algn="ctr" rtl="0">
              <a:lnSpc>
                <a:spcPct val="80000"/>
              </a:lnSpc>
              <a:spcBef>
                <a:spcPts val="1000"/>
              </a:spcBef>
              <a:spcAft>
                <a:spcPts val="0"/>
              </a:spcAft>
              <a:buClr>
                <a:schemeClr val="dk1"/>
              </a:buClr>
              <a:buSzPts val="4995"/>
              <a:buNone/>
            </a:pPr>
            <a:endParaRPr sz="4995">
              <a:solidFill>
                <a:schemeClr val="tx1"/>
              </a:solidFill>
            </a:endParaRPr>
          </a:p>
          <a:p>
            <a:pPr marL="0" lvl="0" indent="0" algn="ctr" rtl="0">
              <a:lnSpc>
                <a:spcPct val="80000"/>
              </a:lnSpc>
              <a:spcBef>
                <a:spcPts val="1000"/>
              </a:spcBef>
              <a:spcAft>
                <a:spcPts val="0"/>
              </a:spcAft>
              <a:buClr>
                <a:schemeClr val="dk1"/>
              </a:buClr>
              <a:buSzPts val="4995"/>
              <a:buNone/>
            </a:pPr>
            <a:endParaRPr sz="4995">
              <a:solidFill>
                <a:schemeClr val="tx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4995"/>
              <a:buNone/>
            </a:pPr>
            <a:r>
              <a:rPr lang="en-US" sz="4995">
                <a:solidFill>
                  <a:schemeClr val="tx1"/>
                </a:solidFill>
                <a:latin typeface="Calibri"/>
                <a:ea typeface="Calibri"/>
                <a:cs typeface="Calibri"/>
                <a:sym typeface="Calibri"/>
              </a:rPr>
              <a:t>4 Principles for your Consideration</a:t>
            </a:r>
            <a:endParaRPr>
              <a:solidFill>
                <a:schemeClr val="tx1"/>
              </a:solidFill>
              <a:latin typeface="Calibri"/>
              <a:ea typeface="Calibri"/>
              <a:cs typeface="Calibri"/>
              <a:sym typeface="Calibri"/>
            </a:endParaRPr>
          </a:p>
        </p:txBody>
      </p:sp>
      <p:pic>
        <p:nvPicPr>
          <p:cNvPr id="121" name="Google Shape;121;ga0f3e3d0b8_0_162"/>
          <p:cNvPicPr preferRelativeResize="0"/>
          <p:nvPr/>
        </p:nvPicPr>
        <p:blipFill rotWithShape="1">
          <a:blip r:embed="rId3">
            <a:alphaModFix/>
          </a:blip>
          <a:srcRect/>
          <a:stretch/>
        </p:blipFill>
        <p:spPr>
          <a:xfrm>
            <a:off x="3870325" y="2010833"/>
            <a:ext cx="4303184" cy="3132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a0f3e3d0b8_0_243"/>
          <p:cNvSpPr txBox="1">
            <a:spLocks noGrp="1"/>
          </p:cNvSpPr>
          <p:nvPr>
            <p:ph type="title"/>
          </p:nvPr>
        </p:nvSpPr>
        <p:spPr>
          <a:xfrm>
            <a:off x="583034" y="295538"/>
            <a:ext cx="11025932" cy="16566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5000"/>
              <a:buFont typeface="Calibri"/>
              <a:buNone/>
            </a:pPr>
            <a:r>
              <a:rPr lang="en-US" sz="6000" b="1" dirty="0">
                <a:latin typeface="Calibri"/>
                <a:ea typeface="Calibri"/>
                <a:cs typeface="Calibri"/>
                <a:sym typeface="Calibri"/>
              </a:rPr>
              <a:t>PRINCIPLE #1: </a:t>
            </a:r>
            <a:r>
              <a:rPr lang="en-US" sz="5000" b="1" dirty="0">
                <a:latin typeface="Calibri"/>
                <a:ea typeface="Calibri"/>
                <a:cs typeface="Calibri"/>
                <a:sym typeface="Calibri"/>
              </a:rPr>
              <a:t>You Want  </a:t>
            </a:r>
            <a:br>
              <a:rPr lang="en-US" sz="5000" b="1" dirty="0">
                <a:latin typeface="Calibri"/>
                <a:ea typeface="Calibri"/>
                <a:cs typeface="Calibri"/>
                <a:sym typeface="Calibri"/>
              </a:rPr>
            </a:br>
            <a:r>
              <a:rPr lang="en-US" sz="5000" b="1" dirty="0">
                <a:latin typeface="Calibri"/>
                <a:ea typeface="Calibri"/>
                <a:cs typeface="Calibri"/>
                <a:sym typeface="Calibri"/>
              </a:rPr>
              <a:t>Your Goal to be OBVIOUS</a:t>
            </a:r>
            <a:endParaRPr dirty="0">
              <a:latin typeface="Calibri"/>
              <a:ea typeface="Calibri"/>
              <a:cs typeface="Calibri"/>
              <a:sym typeface="Calibri"/>
            </a:endParaRPr>
          </a:p>
        </p:txBody>
      </p:sp>
      <p:sp>
        <p:nvSpPr>
          <p:cNvPr id="127" name="Google Shape;127;ga0f3e3d0b8_0_243"/>
          <p:cNvSpPr txBox="1">
            <a:spLocks noGrp="1"/>
          </p:cNvSpPr>
          <p:nvPr>
            <p:ph type="body" idx="1"/>
          </p:nvPr>
        </p:nvSpPr>
        <p:spPr>
          <a:xfrm>
            <a:off x="583034" y="2779357"/>
            <a:ext cx="11025932" cy="3783105"/>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a:t>     </a:t>
            </a:r>
          </a:p>
          <a:p>
            <a:pPr marL="228600" lvl="0" indent="-50800" algn="l" rtl="0">
              <a:lnSpc>
                <a:spcPct val="90000"/>
              </a:lnSpc>
              <a:spcBef>
                <a:spcPts val="1000"/>
              </a:spcBef>
              <a:spcAft>
                <a:spcPts val="0"/>
              </a:spcAft>
              <a:buClr>
                <a:schemeClr val="dk1"/>
              </a:buClr>
              <a:buSzPts val="2800"/>
              <a:buNone/>
            </a:pPr>
            <a:endParaRPr lang="en-US" dirty="0"/>
          </a:p>
          <a:p>
            <a:pPr marL="228600" lvl="0" indent="-228600" algn="l" rtl="0">
              <a:lnSpc>
                <a:spcPct val="90000"/>
              </a:lnSpc>
              <a:spcBef>
                <a:spcPts val="1000"/>
              </a:spcBef>
              <a:spcAft>
                <a:spcPts val="0"/>
              </a:spcAft>
              <a:buClr>
                <a:schemeClr val="dk1"/>
              </a:buClr>
              <a:buSzPts val="3600"/>
              <a:buFont typeface="Calibri"/>
              <a:buChar char="•"/>
            </a:pPr>
            <a:r>
              <a:rPr lang="en-US" sz="3600" dirty="0">
                <a:solidFill>
                  <a:schemeClr val="tx1"/>
                </a:solidFill>
                <a:latin typeface="Calibri"/>
                <a:ea typeface="Calibri"/>
                <a:cs typeface="Calibri"/>
                <a:sym typeface="Calibri"/>
              </a:rPr>
              <a:t>C</a:t>
            </a:r>
            <a:r>
              <a:rPr lang="en-US" sz="3600" i="0" dirty="0">
                <a:solidFill>
                  <a:schemeClr val="tx1"/>
                </a:solidFill>
                <a:latin typeface="Calibri"/>
                <a:ea typeface="Calibri"/>
                <a:cs typeface="Calibri"/>
                <a:sym typeface="Calibri"/>
              </a:rPr>
              <a:t>hosen goals </a:t>
            </a:r>
            <a:r>
              <a:rPr lang="en-US" sz="3600" dirty="0">
                <a:solidFill>
                  <a:schemeClr val="tx1"/>
                </a:solidFill>
                <a:latin typeface="Calibri"/>
                <a:ea typeface="Calibri"/>
                <a:cs typeface="Calibri"/>
                <a:sym typeface="Calibri"/>
              </a:rPr>
              <a:t>should</a:t>
            </a:r>
            <a:r>
              <a:rPr lang="en-US" sz="3600" i="0" dirty="0">
                <a:solidFill>
                  <a:schemeClr val="tx1"/>
                </a:solidFill>
                <a:latin typeface="Calibri"/>
                <a:ea typeface="Calibri"/>
                <a:cs typeface="Calibri"/>
                <a:sym typeface="Calibri"/>
              </a:rPr>
              <a:t> be </a:t>
            </a:r>
            <a:r>
              <a:rPr lang="en-US" sz="3600" b="1" i="0" dirty="0">
                <a:solidFill>
                  <a:schemeClr val="tx1"/>
                </a:solidFill>
                <a:latin typeface="Calibri"/>
                <a:ea typeface="Calibri"/>
                <a:cs typeface="Calibri"/>
                <a:sym typeface="Calibri"/>
              </a:rPr>
              <a:t>obvious, available, visible, easy to see.</a:t>
            </a:r>
            <a:endParaRPr sz="1400" b="1" dirty="0">
              <a:solidFill>
                <a:schemeClr val="tx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3600"/>
              <a:buFont typeface="Calibri"/>
              <a:buChar char="•"/>
            </a:pPr>
            <a:r>
              <a:rPr lang="en-US" sz="3600" b="1" dirty="0">
                <a:solidFill>
                  <a:schemeClr val="tx1"/>
                </a:solidFill>
                <a:latin typeface="Calibri"/>
                <a:ea typeface="Calibri"/>
                <a:cs typeface="Calibri"/>
                <a:sym typeface="Calibri"/>
              </a:rPr>
              <a:t>There is a benefit to asking yourself</a:t>
            </a:r>
            <a:r>
              <a:rPr lang="en-US" sz="3600" b="1" i="1" dirty="0">
                <a:solidFill>
                  <a:schemeClr val="tx1"/>
                </a:solidFill>
                <a:latin typeface="Calibri"/>
                <a:ea typeface="Calibri"/>
                <a:cs typeface="Calibri"/>
                <a:sym typeface="Calibri"/>
              </a:rPr>
              <a:t>, “What kind of results do I want?” </a:t>
            </a:r>
            <a:r>
              <a:rPr lang="en-US" sz="3600" dirty="0">
                <a:solidFill>
                  <a:schemeClr val="tx1"/>
                </a:solidFill>
                <a:latin typeface="Calibri"/>
                <a:ea typeface="Calibri"/>
                <a:cs typeface="Calibri"/>
                <a:sym typeface="Calibri"/>
              </a:rPr>
              <a:t>because the answer can be concrete.</a:t>
            </a:r>
            <a:endParaRPr sz="3600" dirty="0">
              <a:solidFill>
                <a:schemeClr val="tx1"/>
              </a:solidFill>
              <a:latin typeface="Calibri"/>
              <a:ea typeface="Calibri"/>
              <a:cs typeface="Calibri"/>
              <a:sym typeface="Calibri"/>
            </a:endParaRPr>
          </a:p>
        </p:txBody>
      </p:sp>
      <p:pic>
        <p:nvPicPr>
          <p:cNvPr id="2" name="Picture 1">
            <a:extLst>
              <a:ext uri="{FF2B5EF4-FFF2-40B4-BE49-F238E27FC236}">
                <a16:creationId xmlns="" xmlns:a16="http://schemas.microsoft.com/office/drawing/2014/main" id="{A8C31A89-FCF3-4CFE-A8AD-EEAE70A1245E}"/>
              </a:ext>
            </a:extLst>
          </p:cNvPr>
          <p:cNvPicPr>
            <a:picLocks noChangeAspect="1"/>
          </p:cNvPicPr>
          <p:nvPr/>
        </p:nvPicPr>
        <p:blipFill>
          <a:blip r:embed="rId3"/>
          <a:stretch>
            <a:fillRect/>
          </a:stretch>
        </p:blipFill>
        <p:spPr>
          <a:xfrm>
            <a:off x="297213" y="294457"/>
            <a:ext cx="3925164" cy="29507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a0f3e3d0b8_0_404"/>
          <p:cNvSpPr txBox="1">
            <a:spLocks noGrp="1"/>
          </p:cNvSpPr>
          <p:nvPr>
            <p:ph type="title"/>
          </p:nvPr>
        </p:nvSpPr>
        <p:spPr>
          <a:xfrm>
            <a:off x="925182" y="976477"/>
            <a:ext cx="11004600" cy="852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5000"/>
              <a:buFont typeface="Calibri"/>
              <a:buNone/>
            </a:pPr>
            <a:r>
              <a:rPr lang="en-US" sz="6000" b="1" dirty="0">
                <a:latin typeface="Calibri"/>
                <a:ea typeface="Calibri"/>
                <a:cs typeface="Calibri"/>
                <a:sym typeface="Calibri"/>
              </a:rPr>
              <a:t>PRINCIPLE #2:</a:t>
            </a:r>
            <a:r>
              <a:rPr lang="en-US" sz="5000" b="1" dirty="0">
                <a:latin typeface="Calibri"/>
                <a:ea typeface="Calibri"/>
                <a:cs typeface="Calibri"/>
                <a:sym typeface="Calibri"/>
              </a:rPr>
              <a:t> You Want </a:t>
            </a:r>
            <a:br>
              <a:rPr lang="en-US" sz="5000" b="1" dirty="0">
                <a:latin typeface="Calibri"/>
                <a:ea typeface="Calibri"/>
                <a:cs typeface="Calibri"/>
                <a:sym typeface="Calibri"/>
              </a:rPr>
            </a:br>
            <a:r>
              <a:rPr lang="en-US" sz="5000" b="1" dirty="0">
                <a:latin typeface="Calibri"/>
                <a:ea typeface="Calibri"/>
                <a:cs typeface="Calibri"/>
                <a:sym typeface="Calibri"/>
              </a:rPr>
              <a:t>Your Goal to be ATTRACTIVE</a:t>
            </a:r>
            <a:endParaRPr sz="5000" dirty="0">
              <a:latin typeface="Calibri"/>
              <a:ea typeface="Calibri"/>
              <a:cs typeface="Calibri"/>
              <a:sym typeface="Calibri"/>
            </a:endParaRPr>
          </a:p>
        </p:txBody>
      </p:sp>
      <p:sp>
        <p:nvSpPr>
          <p:cNvPr id="140" name="Google Shape;140;ga0f3e3d0b8_0_404"/>
          <p:cNvSpPr txBox="1">
            <a:spLocks noGrp="1"/>
          </p:cNvSpPr>
          <p:nvPr>
            <p:ph type="body" idx="1"/>
          </p:nvPr>
        </p:nvSpPr>
        <p:spPr>
          <a:xfrm>
            <a:off x="471000" y="3429000"/>
            <a:ext cx="11250000" cy="603415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Font typeface="Calibri"/>
              <a:buChar char="•"/>
            </a:pPr>
            <a:r>
              <a:rPr lang="en-US" sz="3600" i="0" dirty="0">
                <a:solidFill>
                  <a:schemeClr val="tx1"/>
                </a:solidFill>
                <a:latin typeface="Calibri"/>
                <a:ea typeface="Calibri"/>
                <a:cs typeface="Calibri"/>
                <a:sym typeface="Calibri"/>
              </a:rPr>
              <a:t>The more </a:t>
            </a:r>
            <a:r>
              <a:rPr lang="en-US" sz="3600" b="1" i="0" dirty="0">
                <a:solidFill>
                  <a:schemeClr val="tx1"/>
                </a:solidFill>
                <a:latin typeface="Calibri"/>
                <a:ea typeface="Calibri"/>
                <a:cs typeface="Calibri"/>
                <a:sym typeface="Calibri"/>
              </a:rPr>
              <a:t>attractive or appealing </a:t>
            </a:r>
            <a:r>
              <a:rPr lang="en-US" sz="3600" i="0" dirty="0">
                <a:solidFill>
                  <a:schemeClr val="tx1"/>
                </a:solidFill>
                <a:latin typeface="Calibri"/>
                <a:ea typeface="Calibri"/>
                <a:cs typeface="Calibri"/>
                <a:sym typeface="Calibri"/>
              </a:rPr>
              <a:t>a goal is, the more you are going to feel motivated to do it</a:t>
            </a:r>
            <a:r>
              <a:rPr lang="en-US" sz="3600" dirty="0">
                <a:solidFill>
                  <a:schemeClr val="tx1"/>
                </a:solidFill>
                <a:latin typeface="Calibri"/>
                <a:ea typeface="Calibri"/>
                <a:cs typeface="Calibri"/>
                <a:sym typeface="Calibri"/>
              </a:rPr>
              <a:t>.</a:t>
            </a:r>
            <a:endParaRPr sz="3600" dirty="0">
              <a:solidFill>
                <a:schemeClr val="tx1"/>
              </a:solidFill>
              <a:latin typeface="Calibri"/>
              <a:ea typeface="Calibri"/>
              <a:cs typeface="Calibri"/>
              <a:sym typeface="Calibri"/>
            </a:endParaRPr>
          </a:p>
          <a:p>
            <a:pPr marL="228600" lvl="0" indent="-228600" algn="l" rtl="0">
              <a:lnSpc>
                <a:spcPct val="80000"/>
              </a:lnSpc>
              <a:spcBef>
                <a:spcPts val="1000"/>
              </a:spcBef>
              <a:spcAft>
                <a:spcPts val="0"/>
              </a:spcAft>
              <a:buClr>
                <a:schemeClr val="dk1"/>
              </a:buClr>
              <a:buSzPct val="125000"/>
              <a:buChar char="•"/>
            </a:pPr>
            <a:r>
              <a:rPr lang="en-US" sz="3600" dirty="0">
                <a:solidFill>
                  <a:schemeClr val="tx1"/>
                </a:solidFill>
                <a:latin typeface="Calibri"/>
                <a:ea typeface="Calibri"/>
                <a:cs typeface="Calibri"/>
                <a:sym typeface="Calibri"/>
              </a:rPr>
              <a:t>A </a:t>
            </a:r>
            <a:r>
              <a:rPr lang="en-US" sz="3600" b="1" dirty="0">
                <a:solidFill>
                  <a:schemeClr val="tx1"/>
                </a:solidFill>
                <a:latin typeface="Calibri"/>
                <a:ea typeface="Calibri"/>
                <a:cs typeface="Calibri"/>
                <a:sym typeface="Calibri"/>
              </a:rPr>
              <a:t>commitment device </a:t>
            </a:r>
            <a:r>
              <a:rPr lang="en-US" sz="3600" dirty="0">
                <a:solidFill>
                  <a:schemeClr val="tx1"/>
                </a:solidFill>
                <a:latin typeface="Calibri"/>
                <a:ea typeface="Calibri"/>
                <a:cs typeface="Calibri"/>
                <a:sym typeface="Calibri"/>
              </a:rPr>
              <a:t>is a choice that you make in the present that </a:t>
            </a:r>
            <a:r>
              <a:rPr lang="en-US" sz="3600" b="1" dirty="0">
                <a:solidFill>
                  <a:schemeClr val="tx1"/>
                </a:solidFill>
                <a:latin typeface="Calibri"/>
                <a:ea typeface="Calibri"/>
                <a:cs typeface="Calibri"/>
                <a:sym typeface="Calibri"/>
              </a:rPr>
              <a:t>locks in, or commits you, to a behavior in the future.</a:t>
            </a:r>
            <a:endParaRPr sz="3600" b="1" i="1" dirty="0">
              <a:solidFill>
                <a:schemeClr val="tx1"/>
              </a:solidFill>
              <a:latin typeface="Calibri"/>
              <a:ea typeface="Calibri"/>
              <a:cs typeface="Calibri"/>
              <a:sym typeface="Calibri"/>
            </a:endParaRPr>
          </a:p>
          <a:p>
            <a:pPr marL="228600" lvl="0" indent="-50800" algn="l" rtl="0">
              <a:lnSpc>
                <a:spcPct val="80000"/>
              </a:lnSpc>
              <a:spcBef>
                <a:spcPts val="1000"/>
              </a:spcBef>
              <a:spcAft>
                <a:spcPts val="0"/>
              </a:spcAft>
              <a:buClr>
                <a:schemeClr val="dk1"/>
              </a:buClr>
              <a:buSzPts val="2800"/>
              <a:buNone/>
            </a:pPr>
            <a:endParaRPr sz="3600" i="0" dirty="0">
              <a:latin typeface="Calibri"/>
              <a:ea typeface="Calibri"/>
              <a:cs typeface="Calibri"/>
              <a:sym typeface="Calibri"/>
            </a:endParaRPr>
          </a:p>
          <a:p>
            <a:pPr marL="228600" lvl="0" indent="-50800" algn="l" rtl="0">
              <a:lnSpc>
                <a:spcPct val="8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80000"/>
              </a:lnSpc>
              <a:spcBef>
                <a:spcPts val="1000"/>
              </a:spcBef>
              <a:spcAft>
                <a:spcPts val="0"/>
              </a:spcAft>
              <a:buClr>
                <a:schemeClr val="dk1"/>
              </a:buClr>
              <a:buSzPts val="2800"/>
              <a:buNone/>
            </a:pPr>
            <a:endParaRPr dirty="0">
              <a:latin typeface="Calibri"/>
              <a:ea typeface="Calibri"/>
              <a:cs typeface="Calibri"/>
              <a:sym typeface="Calibri"/>
            </a:endParaRPr>
          </a:p>
        </p:txBody>
      </p:sp>
      <p:pic>
        <p:nvPicPr>
          <p:cNvPr id="2" name="Picture 1">
            <a:extLst>
              <a:ext uri="{FF2B5EF4-FFF2-40B4-BE49-F238E27FC236}">
                <a16:creationId xmlns="" xmlns:a16="http://schemas.microsoft.com/office/drawing/2014/main" id="{09827C1F-1788-44AF-B427-E45046318DA3}"/>
              </a:ext>
            </a:extLst>
          </p:cNvPr>
          <p:cNvPicPr>
            <a:picLocks noChangeAspect="1"/>
          </p:cNvPicPr>
          <p:nvPr/>
        </p:nvPicPr>
        <p:blipFill>
          <a:blip r:embed="rId3"/>
          <a:stretch>
            <a:fillRect/>
          </a:stretch>
        </p:blipFill>
        <p:spPr>
          <a:xfrm>
            <a:off x="262217" y="313765"/>
            <a:ext cx="3942229" cy="296731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1993</Words>
  <Application>Microsoft Office PowerPoint</Application>
  <PresentationFormat>Custom</PresentationFormat>
  <Paragraphs>208</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Calibri</vt:lpstr>
      <vt:lpstr>Ink Free</vt:lpstr>
      <vt:lpstr>Architects Daughter</vt:lpstr>
      <vt:lpstr>Simple Light</vt:lpstr>
      <vt:lpstr>ABCs of Problem Solving and Reconnecting to Your Goals after Brain Injury – Part 2</vt:lpstr>
      <vt:lpstr>PRESENTERS  Sara Fey-Hinckley, LMFT, CBIS Erin Rants, MSW  Both Sara and Erin are TBI Care Managers/Research Interventionists on the BRITE Study in the Department of Rehabilitation Medicine at the University of Washington. </vt:lpstr>
      <vt:lpstr>A Little Housekeeping</vt:lpstr>
      <vt:lpstr>A Little (more) Housekeeping</vt:lpstr>
      <vt:lpstr>PowerPoint Presentation</vt:lpstr>
      <vt:lpstr>GOALS and IDENTITY</vt:lpstr>
      <vt:lpstr>PowerPoint Presentation</vt:lpstr>
      <vt:lpstr>PRINCIPLE #1: You Want   Your Goal to be OBVIOUS</vt:lpstr>
      <vt:lpstr>PRINCIPLE #2: You Want  Your Goal to be ATTRACTIVE</vt:lpstr>
      <vt:lpstr>PRINCIPLE #3: You Want  Your Goal to be EASY </vt:lpstr>
      <vt:lpstr>PRINCIPLE #4: You Want  Your Goal to be SATISFYING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EXAMPLES: (We love it when people share!)  </vt:lpstr>
      <vt:lpstr>PowerPoint Presentation</vt:lpstr>
      <vt:lpstr>Let’s Get Started!</vt:lpstr>
      <vt:lpstr>IF/THEN STATEMENTS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ABCs of Problem Solving and Reconnecting to Your Goals after Brain Injury – Part 1</dc:title>
  <dc:creator>Erin A. Rants</dc:creator>
  <cp:lastModifiedBy>Wasmund, Erica</cp:lastModifiedBy>
  <cp:revision>15</cp:revision>
  <dcterms:created xsi:type="dcterms:W3CDTF">2020-09-19T22:59:15Z</dcterms:created>
  <dcterms:modified xsi:type="dcterms:W3CDTF">2021-04-07T18:29:54Z</dcterms:modified>
</cp:coreProperties>
</file>